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7C"/>
    <a:srgbClr val="FFC39B"/>
    <a:srgbClr val="FFDDEE"/>
    <a:srgbClr val="FF8633"/>
    <a:srgbClr val="FF6161"/>
    <a:srgbClr val="FFB7DB"/>
    <a:srgbClr val="FFE7E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0" autoAdjust="0"/>
    <p:restoredTop sz="92751" autoAdjust="0"/>
  </p:normalViewPr>
  <p:slideViewPr>
    <p:cSldViewPr>
      <p:cViewPr varScale="1">
        <p:scale>
          <a:sx n="70" d="100"/>
          <a:sy n="7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37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Кнопка для ответа - смайлик</a:t>
            </a: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4DA6CA-4032-4E77-8142-CCA0E599F936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236300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538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90617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60303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12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521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47812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4510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38BE7C-9612-4701-BA14-50C1248CF43E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6339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FABA62-D84E-4473-BF65-FB3761AC0A4B}" type="slidenum">
              <a:rPr lang="ru-RU" smtClean="0"/>
              <a:pPr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76020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62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487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0151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5212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17181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BADC6-C722-44C6-8DF7-5CCF8DF7E866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72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44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894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8944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8944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944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944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944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8944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945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894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94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945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7DCA35-20C8-47EF-A4C3-9D44DABDB8CD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1894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8945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180AD47-4943-4D93-B44A-72E505D353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C7D00E-DE33-42F6-94B1-1CEE9810B0A5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C4F49-C502-47EF-9779-9457F5AC1E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5B8C33-3B61-434B-86E6-38D9BE7C18C3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75FAD-1C74-4D0B-A7FB-694A84C563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87097-149D-4DF4-86B9-89CD6C85C6FD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845ED-CF64-4623-A5F1-23DDFD6FC4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22CF80-9E3E-4C81-B818-6F6E86A3CE7F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93E1F-3A21-43C9-9588-734905A67D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FB7708-2277-43CB-93AC-556D1937C564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62F1B-0677-4D5C-A696-CC4DE4BD46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F57522-1C20-45D2-A85A-9C398B2A9D08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C016C-CD01-4DF7-97FE-A610B718A8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A4F9A-B314-470F-9D72-B489AE3E5214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843BA-BC71-49E2-AE8F-98D7907112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716FA-64C9-46D7-B508-6FD57918DD24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67605-ED10-4929-B0DA-19B4604BBA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438CC1-007B-4B38-8724-5AF2F4F63369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875D1-830B-4D42-AABB-ED8203BE90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1BF0-21D5-41B1-B66D-A6BFDA6A92BC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4847B-C166-41A3-B959-F91D65633E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41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884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8842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884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884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884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fld id="{321EC6C7-53FB-42CE-9B32-F6169F25103A}" type="datetimeFigureOut">
              <a:rPr lang="ru-RU"/>
              <a:pPr/>
              <a:t>19.05.2014</a:t>
            </a:fld>
            <a:endParaRPr lang="ru-RU"/>
          </a:p>
        </p:txBody>
      </p:sp>
      <p:sp>
        <p:nvSpPr>
          <p:cNvPr id="1884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1884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3155C67-364F-4870-82C5-45812182DB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884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6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7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8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9.pn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20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21.pn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22.png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image" Target="../media/image3.gif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26.png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8.png"/><Relationship Id="rId4" Type="http://schemas.openxmlformats.org/officeDocument/2006/relationships/slide" Target="slide2.xml"/><Relationship Id="rId9" Type="http://schemas.openxmlformats.org/officeDocument/2006/relationships/image" Target="../media/image5.gi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0.png"/><Relationship Id="rId4" Type="http://schemas.openxmlformats.org/officeDocument/2006/relationships/slide" Target="slide2.xml"/><Relationship Id="rId9" Type="http://schemas.openxmlformats.org/officeDocument/2006/relationships/image" Target="../media/image5.gi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audio" Target="../media/audio1.wav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2.png"/><Relationship Id="rId4" Type="http://schemas.openxmlformats.org/officeDocument/2006/relationships/slide" Target="slide2.xml"/><Relationship Id="rId9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4.png"/><Relationship Id="rId5" Type="http://schemas.openxmlformats.org/officeDocument/2006/relationships/slide" Target="slide2.xml"/><Relationship Id="rId10" Type="http://schemas.openxmlformats.org/officeDocument/2006/relationships/image" Target="../media/image5.gif"/><Relationship Id="rId4" Type="http://schemas.openxmlformats.org/officeDocument/2006/relationships/audio" Target="../media/audio1.wav"/><Relationship Id="rId9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audio1.wav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5.gif"/><Relationship Id="rId5" Type="http://schemas.openxmlformats.org/officeDocument/2006/relationships/image" Target="../media/image37.png"/><Relationship Id="rId10" Type="http://schemas.openxmlformats.org/officeDocument/2006/relationships/image" Target="../media/image7.jpeg"/><Relationship Id="rId4" Type="http://schemas.openxmlformats.org/officeDocument/2006/relationships/slide" Target="slide2.xml"/><Relationship Id="rId9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10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11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23850" y="260350"/>
            <a:ext cx="8569325" cy="28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ru-RU" sz="2200" b="1" i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Интеллектуальная игра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23850" y="5300663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i="1">
                <a:latin typeface=""/>
              </a:rPr>
              <a:t>Выполнил</a:t>
            </a:r>
            <a:r>
              <a:rPr lang="ru-RU" sz="2200" i="1">
                <a:latin typeface="Times New Roman" pitchFamily="18" charset="0"/>
              </a:rPr>
              <a:t>:</a:t>
            </a:r>
            <a:r>
              <a:rPr lang="ru-RU" sz="2400" i="1">
                <a:latin typeface="Times New Roman" pitchFamily="18" charset="0"/>
              </a:rPr>
              <a:t> Богуслов А. Н. ИТМ-11</a:t>
            </a:r>
            <a:endParaRPr lang="ru-RU" sz="2400" b="1" i="1">
              <a:latin typeface="Times New Roman" pitchFamily="18" charset="0"/>
            </a:endParaRPr>
          </a:p>
        </p:txBody>
      </p:sp>
      <p:pic>
        <p:nvPicPr>
          <p:cNvPr id="2052" name="Picture 15" descr="клип_411_с8-7_ад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1196975"/>
            <a:ext cx="246538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 l="7065" t="11057" r="6395" b="-246"/>
          <a:stretch>
            <a:fillRect/>
          </a:stretch>
        </p:blipFill>
        <p:spPr bwMode="auto">
          <a:xfrm>
            <a:off x="3419475" y="6092825"/>
            <a:ext cx="252095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908175" y="3716338"/>
            <a:ext cx="51117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ru-RU" sz="44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« СВОЯ ИГРА»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41337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66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1331913" y="1700213"/>
            <a:ext cx="7561262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600" b="1" i="1">
                <a:latin typeface="Georgia" pitchFamily="18" charset="0"/>
              </a:rPr>
              <a:t>Открытие физика Араго в 1820 г. заключалось в следующем: когда тонкая медная проволока, соединенная с источником тока, погружалась в железные опилки, то они приставали к ней. Объясните это явление.</a:t>
            </a:r>
          </a:p>
        </p:txBody>
      </p:sp>
      <p:pic>
        <p:nvPicPr>
          <p:cNvPr id="11271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67625" y="188913"/>
            <a:ext cx="12969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Rectangle 24"/>
          <p:cNvSpPr>
            <a:spLocks noChangeArrowheads="1"/>
          </p:cNvSpPr>
          <p:nvPr/>
        </p:nvSpPr>
        <p:spPr bwMode="auto">
          <a:xfrm>
            <a:off x="1979613" y="276225"/>
            <a:ext cx="58848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563938" y="5157788"/>
            <a:ext cx="45608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ru-RU" sz="2000"/>
              <a:t>Ток обладает магнитным действием.</a:t>
            </a:r>
          </a:p>
          <a:p>
            <a:pPr algn="l" eaLnBrk="0" hangingPunct="0"/>
            <a:endParaRPr lang="ru-RU" sz="2000"/>
          </a:p>
        </p:txBody>
      </p:sp>
      <p:sp useBgFill="1">
        <p:nvSpPr>
          <p:cNvPr id="15369" name="Rectangle 9"/>
          <p:cNvSpPr>
            <a:spLocks noChangeArrowheads="1"/>
          </p:cNvSpPr>
          <p:nvPr/>
        </p:nvSpPr>
        <p:spPr bwMode="auto">
          <a:xfrm>
            <a:off x="3276600" y="4508500"/>
            <a:ext cx="4895850" cy="20161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1277" name="Picture 13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1278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9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ЭЛЕКТРИЧЕСКИЕ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7"/>
                  </p:tgtEl>
                </p:cond>
              </p:nextCondLst>
            </p:seq>
          </p:childTnLst>
        </p:cTn>
      </p:par>
    </p:tnLst>
    <p:bldLst>
      <p:bldP spid="153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692275" y="1341438"/>
            <a:ext cx="71278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endParaRPr lang="ru-RU" sz="2400" i="1">
              <a:latin typeface="Georgia" pitchFamily="18" charset="0"/>
            </a:endParaRPr>
          </a:p>
        </p:txBody>
      </p:sp>
      <p:sp>
        <p:nvSpPr>
          <p:cNvPr id="1229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41337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66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2293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188913"/>
            <a:ext cx="11525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21"/>
          <p:cNvSpPr>
            <a:spLocks noChangeArrowheads="1"/>
          </p:cNvSpPr>
          <p:nvPr/>
        </p:nvSpPr>
        <p:spPr bwMode="auto">
          <a:xfrm>
            <a:off x="1979613" y="276225"/>
            <a:ext cx="58848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679700" y="47450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 eaLnBrk="0" hangingPunct="0"/>
            <a:endParaRPr lang="ru-RU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187450" y="1484313"/>
            <a:ext cx="74168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eaLnBrk="0" hangingPunct="0"/>
            <a:r>
              <a:rPr lang="ru-RU" sz="2600" b="1" i="1">
                <a:latin typeface="Georgia" pitchFamily="18" charset="0"/>
              </a:rPr>
              <a:t>Для заземления цистерны бензовоза к ней прикрепляют </a:t>
            </a:r>
          </a:p>
          <a:p>
            <a:pPr eaLnBrk="0" hangingPunct="0"/>
            <a:r>
              <a:rPr lang="ru-RU" sz="2600" b="1" i="1">
                <a:latin typeface="Georgia" pitchFamily="18" charset="0"/>
              </a:rPr>
              <a:t>стальную цепь, нижний конец которой несколькими </a:t>
            </a:r>
          </a:p>
          <a:p>
            <a:pPr eaLnBrk="0" hangingPunct="0"/>
            <a:r>
              <a:rPr lang="ru-RU" sz="2600" b="1" i="1">
                <a:latin typeface="Georgia" pitchFamily="18" charset="0"/>
              </a:rPr>
              <a:t>звеньями касается земли. Почему такой цепи нет у </a:t>
            </a:r>
          </a:p>
          <a:p>
            <a:pPr eaLnBrk="0" hangingPunct="0"/>
            <a:r>
              <a:rPr lang="ru-RU" sz="2600" b="1" i="1">
                <a:latin typeface="Georgia" pitchFamily="18" charset="0"/>
              </a:rPr>
              <a:t>железнодорожной цистерны?</a:t>
            </a:r>
            <a:r>
              <a:rPr lang="ru-RU" sz="2400" b="1" i="1">
                <a:latin typeface="Georgia" pitchFamily="18" charset="0"/>
              </a:rPr>
              <a:t>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468688" y="4987925"/>
            <a:ext cx="42973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ru-RU" sz="2000"/>
              <a:t>Потому что железнодорожная </a:t>
            </a:r>
          </a:p>
          <a:p>
            <a:pPr eaLnBrk="0" hangingPunct="0"/>
            <a:r>
              <a:rPr lang="ru-RU" sz="2000"/>
              <a:t>цистерна заземлена через колеса </a:t>
            </a:r>
          </a:p>
          <a:p>
            <a:pPr eaLnBrk="0" hangingPunct="0"/>
            <a:r>
              <a:rPr lang="ru-RU" sz="2000"/>
              <a:t>и рельсы.</a:t>
            </a:r>
          </a:p>
        </p:txBody>
      </p:sp>
      <p:sp useBgFill="1">
        <p:nvSpPr>
          <p:cNvPr id="16392" name="Rectangle 8"/>
          <p:cNvSpPr>
            <a:spLocks noChangeArrowheads="1"/>
          </p:cNvSpPr>
          <p:nvPr/>
        </p:nvSpPr>
        <p:spPr bwMode="auto">
          <a:xfrm>
            <a:off x="3492500" y="4365625"/>
            <a:ext cx="4537075" cy="22320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2302" name="Picture 14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2303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4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ЭЛЕКТРИЧЕСКИЕ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2"/>
                  </p:tgtEl>
                </p:cond>
              </p:nextCondLst>
            </p:seq>
          </p:childTnLst>
        </p:cTn>
      </p:par>
    </p:tnLst>
    <p:bldLst>
      <p:bldP spid="1639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116013" y="1357313"/>
            <a:ext cx="7385050" cy="29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400" b="1" i="1">
                <a:latin typeface="Georgia" pitchFamily="18" charset="0"/>
              </a:rPr>
              <a:t>Если подвесить к шарику кондуктора электрофорной машины металлический сосуд с небольшими отверстиями в дне, из которых вытекают тонкие струйки воды, то при вращении кругов машины капли воды начинают разбрасываться? Объясните явление.</a:t>
            </a:r>
          </a:p>
        </p:txBody>
      </p:sp>
      <p:sp>
        <p:nvSpPr>
          <p:cNvPr id="1331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41337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66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3317" name="Picture 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0650" y="188913"/>
            <a:ext cx="11525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27"/>
          <p:cNvSpPr>
            <a:spLocks noChangeArrowheads="1"/>
          </p:cNvSpPr>
          <p:nvPr/>
        </p:nvSpPr>
        <p:spPr bwMode="auto">
          <a:xfrm>
            <a:off x="2000250" y="287338"/>
            <a:ext cx="58642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132138" y="5013325"/>
            <a:ext cx="4560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 eaLnBrk="0" hangingPunct="0"/>
            <a:endParaRPr lang="ru-RU" sz="2000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895600" y="5006975"/>
            <a:ext cx="44894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ru-RU" sz="2000"/>
              <a:t>Струи отталкиваются друг от друга, </a:t>
            </a:r>
          </a:p>
          <a:p>
            <a:pPr algn="l" eaLnBrk="0" hangingPunct="0"/>
            <a:r>
              <a:rPr lang="ru-RU" sz="2000"/>
              <a:t>так как имеют одинаковые по знаку </a:t>
            </a:r>
          </a:p>
          <a:p>
            <a:pPr algn="l" eaLnBrk="0" hangingPunct="0"/>
            <a:r>
              <a:rPr lang="ru-RU" sz="2000"/>
              <a:t>заряды.</a:t>
            </a:r>
          </a:p>
        </p:txBody>
      </p:sp>
      <p:sp useBgFill="1">
        <p:nvSpPr>
          <p:cNvPr id="17418" name="Rectangle 10"/>
          <p:cNvSpPr>
            <a:spLocks noChangeArrowheads="1"/>
          </p:cNvSpPr>
          <p:nvPr/>
        </p:nvSpPr>
        <p:spPr bwMode="auto">
          <a:xfrm>
            <a:off x="2700338" y="4365625"/>
            <a:ext cx="4824412" cy="20891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3324" name="Picture 12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3325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ЭЛЕКТРИЧЕСКИЕ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4"/>
                  </p:tgtEl>
                </p:cond>
              </p:nextCondLst>
            </p:seq>
          </p:childTnLst>
        </p:cTn>
      </p:par>
    </p:tnLst>
    <p:bldLst>
      <p:bldP spid="174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9933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785938" y="1714500"/>
            <a:ext cx="68580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Сколько полюсов имеет магнит?</a:t>
            </a:r>
            <a:r>
              <a:rPr lang="ru-RU" sz="3200" b="1" i="1">
                <a:latin typeface="Georgia" pitchFamily="18" charset="0"/>
              </a:rPr>
              <a:t> </a:t>
            </a:r>
          </a:p>
        </p:txBody>
      </p:sp>
      <p:pic>
        <p:nvPicPr>
          <p:cNvPr id="14341" name="Picture 2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0650" y="188913"/>
            <a:ext cx="122396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3286125" y="471487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ru-RU" sz="2400"/>
              <a:t>Северный (</a:t>
            </a:r>
            <a:r>
              <a:rPr lang="en-US" sz="2400"/>
              <a:t>N) </a:t>
            </a:r>
            <a:r>
              <a:rPr lang="ru-RU" sz="2400"/>
              <a:t>и южный (</a:t>
            </a:r>
            <a:r>
              <a:rPr lang="en-US" sz="2400"/>
              <a:t>S)</a:t>
            </a:r>
            <a:endParaRPr lang="ru-RU" sz="2400"/>
          </a:p>
        </p:txBody>
      </p:sp>
      <p:sp useBgFill="1">
        <p:nvSpPr>
          <p:cNvPr id="19464" name="Rectangle 8"/>
          <p:cNvSpPr>
            <a:spLocks noChangeArrowheads="1"/>
          </p:cNvSpPr>
          <p:nvPr/>
        </p:nvSpPr>
        <p:spPr bwMode="auto">
          <a:xfrm>
            <a:off x="3203575" y="4292600"/>
            <a:ext cx="4143375" cy="15716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4349" name="Picture 13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4350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ЭЛЕКТРОМАГНИТНЫЕ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9"/>
                  </p:tgtEl>
                </p:cond>
              </p:nextCondLst>
            </p:seq>
          </p:childTnLst>
        </p:cTn>
      </p:par>
    </p:tnLst>
    <p:bldLst>
      <p:bldP spid="194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692275" y="1773238"/>
            <a:ext cx="69516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Почему стальные полосы и рельсы, лежащие на складах, с течением времени оказываются намагниченными?</a:t>
            </a:r>
          </a:p>
        </p:txBody>
      </p:sp>
      <p:sp>
        <p:nvSpPr>
          <p:cNvPr id="15363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9933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5364" name="Picture 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24750" y="188913"/>
            <a:ext cx="136683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368" name="TextBox 11"/>
          <p:cNvSpPr txBox="1">
            <a:spLocks noChangeArrowheads="1"/>
          </p:cNvSpPr>
          <p:nvPr/>
        </p:nvSpPr>
        <p:spPr bwMode="auto">
          <a:xfrm>
            <a:off x="3571875" y="4857750"/>
            <a:ext cx="36433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/>
              <a:t>Сказывается влияние </a:t>
            </a:r>
          </a:p>
          <a:p>
            <a:pPr eaLnBrk="0" hangingPunct="0"/>
            <a:r>
              <a:rPr lang="ru-RU" sz="2400"/>
              <a:t>магнитного поля Земли.</a:t>
            </a:r>
          </a:p>
        </p:txBody>
      </p:sp>
      <p:sp useBgFill="1">
        <p:nvSpPr>
          <p:cNvPr id="9" name="Rectangle 8"/>
          <p:cNvSpPr>
            <a:spLocks noChangeArrowheads="1"/>
          </p:cNvSpPr>
          <p:nvPr/>
        </p:nvSpPr>
        <p:spPr bwMode="auto">
          <a:xfrm>
            <a:off x="3429000" y="4071938"/>
            <a:ext cx="3944938" cy="21431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5371" name="Picture 11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5372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3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ЭЛЕКТРОМАГНИТНЫЕ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1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1476375" y="1773238"/>
            <a:ext cx="73818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Почему корпус компаса делают из меди, алюминия, пластмассы и других материалов, но не из железа?</a:t>
            </a:r>
          </a:p>
        </p:txBody>
      </p:sp>
      <p:sp>
        <p:nvSpPr>
          <p:cNvPr id="16389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9933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6390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188913"/>
            <a:ext cx="11525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32138" y="4556125"/>
            <a:ext cx="38814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ru-RU" sz="2000"/>
              <a:t>Железо обладает магнитными </a:t>
            </a:r>
          </a:p>
          <a:p>
            <a:pPr algn="l" eaLnBrk="0" hangingPunct="0"/>
            <a:r>
              <a:rPr lang="ru-RU" sz="2000"/>
              <a:t>свойствами ,компас не будет </a:t>
            </a:r>
          </a:p>
          <a:p>
            <a:pPr algn="l" eaLnBrk="0" hangingPunct="0"/>
            <a:r>
              <a:rPr lang="ru-RU" sz="2000"/>
              <a:t>правильно показывать.</a:t>
            </a:r>
            <a:br>
              <a:rPr lang="ru-RU" sz="2000"/>
            </a:br>
            <a:endParaRPr lang="ru-RU" sz="2000"/>
          </a:p>
        </p:txBody>
      </p:sp>
      <p:sp useBgFill="1">
        <p:nvSpPr>
          <p:cNvPr id="20490" name="Rectangle 10"/>
          <p:cNvSpPr>
            <a:spLocks noChangeArrowheads="1"/>
          </p:cNvSpPr>
          <p:nvPr/>
        </p:nvSpPr>
        <p:spPr bwMode="auto">
          <a:xfrm>
            <a:off x="3132138" y="3644900"/>
            <a:ext cx="4248150" cy="25019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6396" name="Picture 12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6397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8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ЭЛЕКТРОМАГНИТНЫЕ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6"/>
                  </p:tgtEl>
                </p:cond>
              </p:nextCondLst>
            </p:seq>
          </p:childTnLst>
        </p:cTn>
      </p:par>
    </p:tnLst>
    <p:bldLst>
      <p:bldP spid="204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971550" y="1628775"/>
            <a:ext cx="79279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В сочинении французского физика Араго «Гром и молния» приводится много случаев перемагничивания стрелки компаса и намагничивания стальных предметов действием молнии. Как можно объяснить эти явления?</a:t>
            </a:r>
          </a:p>
        </p:txBody>
      </p:sp>
      <p:sp>
        <p:nvSpPr>
          <p:cNvPr id="17411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9933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7412" name="Picture 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0650" y="188913"/>
            <a:ext cx="122396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7416" name="TextBox 11"/>
          <p:cNvSpPr txBox="1">
            <a:spLocks noChangeArrowheads="1"/>
          </p:cNvSpPr>
          <p:nvPr/>
        </p:nvSpPr>
        <p:spPr bwMode="auto">
          <a:xfrm>
            <a:off x="3286125" y="4714875"/>
            <a:ext cx="49291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ru-RU" sz="2000"/>
              <a:t>Молния – электрический ток. Вокруг молнии возникает сильное магнитное поле. Оно действует на стальные предметы, намагничивая или перемагничивая их.</a:t>
            </a:r>
          </a:p>
        </p:txBody>
      </p:sp>
      <p:sp useBgFill="1">
        <p:nvSpPr>
          <p:cNvPr id="21513" name="Rectangle 9"/>
          <p:cNvSpPr>
            <a:spLocks noChangeArrowheads="1"/>
          </p:cNvSpPr>
          <p:nvPr/>
        </p:nvSpPr>
        <p:spPr bwMode="auto">
          <a:xfrm>
            <a:off x="2771775" y="4437063"/>
            <a:ext cx="5072063" cy="21431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7419" name="Picture 11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7420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ЭЛЕКТРОМАГНИТНЫЕ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9"/>
                  </p:tgtEl>
                </p:cond>
              </p:nextCondLst>
            </p:seq>
          </p:childTnLst>
        </p:cTn>
      </p:par>
    </p:tnLst>
    <p:bldLst>
      <p:bldP spid="215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1331913" y="1428750"/>
            <a:ext cx="72961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Рамка с током расположена между полюсами подковообразного магнита так, что плоскость её перпендикулярна силовым линиям. Будет ли поворачиваться рамка?</a:t>
            </a:r>
          </a:p>
        </p:txBody>
      </p:sp>
      <p:sp>
        <p:nvSpPr>
          <p:cNvPr id="18435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9933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8436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96188" y="188913"/>
            <a:ext cx="1296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8440" name="TextBox 11"/>
          <p:cNvSpPr txBox="1">
            <a:spLocks noChangeArrowheads="1"/>
          </p:cNvSpPr>
          <p:nvPr/>
        </p:nvSpPr>
        <p:spPr bwMode="auto">
          <a:xfrm>
            <a:off x="3429000" y="4500563"/>
            <a:ext cx="4143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/>
              <a:t>Нет, так как силовые линии </a:t>
            </a:r>
          </a:p>
          <a:p>
            <a:pPr eaLnBrk="0" hangingPunct="0"/>
            <a:r>
              <a:rPr lang="ru-RU" sz="2000"/>
              <a:t>магнитного поля рамки </a:t>
            </a:r>
          </a:p>
          <a:p>
            <a:pPr eaLnBrk="0" hangingPunct="0"/>
            <a:r>
              <a:rPr lang="ru-RU" sz="2000"/>
              <a:t>совпадают с силовыми </a:t>
            </a:r>
          </a:p>
          <a:p>
            <a:pPr eaLnBrk="0" hangingPunct="0"/>
            <a:r>
              <a:rPr lang="ru-RU" sz="2000"/>
              <a:t>линиями магнита.</a:t>
            </a:r>
          </a:p>
        </p:txBody>
      </p:sp>
      <p:sp useBgFill="1">
        <p:nvSpPr>
          <p:cNvPr id="9" name="Rectangle 9"/>
          <p:cNvSpPr>
            <a:spLocks noChangeArrowheads="1"/>
          </p:cNvSpPr>
          <p:nvPr/>
        </p:nvSpPr>
        <p:spPr bwMode="auto">
          <a:xfrm>
            <a:off x="3779838" y="4005263"/>
            <a:ext cx="3500437" cy="25082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8443" name="Picture 11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8444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5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ЭЛЕКТРОМАГНИТНЫЕ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3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9464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188913"/>
            <a:ext cx="10810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1403350" y="1773238"/>
            <a:ext cx="74310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ctr"/>
            <a:r>
              <a:rPr lang="ru-RU" sz="2800" b="1" i="1">
                <a:latin typeface="Georgia" pitchFamily="18" charset="0"/>
              </a:rPr>
              <a:t>Какие печатные буквы алфавита не изменяются при отражении в плоском зеркале?</a:t>
            </a:r>
          </a:p>
        </p:txBody>
      </p:sp>
      <p:sp>
        <p:nvSpPr>
          <p:cNvPr id="19466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264025" y="4505325"/>
            <a:ext cx="4122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ru-RU" sz="2000">
                <a:latin typeface="Georgia" pitchFamily="18" charset="0"/>
              </a:rPr>
              <a:t>А, Д, Ж, Л, М, Н, О, П, Т, Ф, Х, Ш </a:t>
            </a:r>
          </a:p>
          <a:p>
            <a:pPr eaLnBrk="0" hangingPunct="0"/>
            <a:endParaRPr lang="ru-RU" sz="2000">
              <a:latin typeface="Georgia" pitchFamily="18" charset="0"/>
            </a:endParaRPr>
          </a:p>
        </p:txBody>
      </p:sp>
      <p:sp useBgFill="1">
        <p:nvSpPr>
          <p:cNvPr id="23560" name="Rectangle 8"/>
          <p:cNvSpPr>
            <a:spLocks noChangeArrowheads="1"/>
          </p:cNvSpPr>
          <p:nvPr/>
        </p:nvSpPr>
        <p:spPr bwMode="auto">
          <a:xfrm>
            <a:off x="3419475" y="3213100"/>
            <a:ext cx="5040313" cy="27368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9471" name="Picture 15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9472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3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СВЕТОВЫЕ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71"/>
                  </p:tgtEl>
                </p:cond>
              </p:nextCondLst>
            </p:seq>
          </p:childTnLst>
        </p:cTn>
      </p:par>
    </p:tnLst>
    <p:bldLst>
      <p:bldP spid="235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331913" y="1628775"/>
            <a:ext cx="74549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400" b="1" i="1">
                <a:latin typeface="Georgia" pitchFamily="18" charset="0"/>
              </a:rPr>
              <a:t>В повести В.Катаева «Белеет парус одинокий» есть такие строки:</a:t>
            </a:r>
          </a:p>
          <a:p>
            <a:pPr eaLnBrk="0" hangingPunct="0"/>
            <a:r>
              <a:rPr lang="ru-RU" sz="2400" b="1" i="1">
                <a:latin typeface="Georgia" pitchFamily="18" charset="0"/>
              </a:rPr>
              <a:t> «Ладони у Гаврика приятно горели. Весло, опущенное в прозрачную зелёную воду, казалось сломанным».</a:t>
            </a:r>
          </a:p>
          <a:p>
            <a:pPr eaLnBrk="0" hangingPunct="0"/>
            <a:r>
              <a:rPr lang="ru-RU" sz="2400" b="1" i="1">
                <a:latin typeface="Georgia" pitchFamily="18" charset="0"/>
              </a:rPr>
              <a:t> Почему весло казалось сломанным?</a:t>
            </a:r>
          </a:p>
        </p:txBody>
      </p:sp>
      <p:pic>
        <p:nvPicPr>
          <p:cNvPr id="20489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188913"/>
            <a:ext cx="1008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20492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635375" y="4989513"/>
            <a:ext cx="4554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Преломление световых лучей водой.</a:t>
            </a:r>
          </a:p>
          <a:p>
            <a:pPr algn="l" eaLnBrk="0" hangingPunct="0"/>
            <a:endParaRPr lang="ru-RU" sz="2000">
              <a:latin typeface="Georgia" pitchFamily="18" charset="0"/>
            </a:endParaRPr>
          </a:p>
        </p:txBody>
      </p:sp>
      <p:sp useBgFill="1">
        <p:nvSpPr>
          <p:cNvPr id="20493" name="Rectangle 8"/>
          <p:cNvSpPr>
            <a:spLocks noChangeArrowheads="1"/>
          </p:cNvSpPr>
          <p:nvPr/>
        </p:nvSpPr>
        <p:spPr bwMode="auto">
          <a:xfrm>
            <a:off x="3563938" y="3933825"/>
            <a:ext cx="4537075" cy="22320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0495" name="Picture 15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0496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7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СВЕТОВЫЕ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95"/>
                  </p:tgtEl>
                </p:cond>
              </p:nextCondLst>
            </p:seq>
          </p:childTnLst>
        </p:cTn>
      </p:par>
    </p:tnLst>
    <p:bldLst>
      <p:bldP spid="204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C:\Documents and Settings\Елена\Мои документы\Мои рисунки\анимированные\школа\2c9d6992d5104c401eb8a30c0ba2f71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60350"/>
            <a:ext cx="7461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9" name="AutoShape 4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708400" y="1844675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10</a:t>
            </a:r>
          </a:p>
        </p:txBody>
      </p:sp>
      <p:sp>
        <p:nvSpPr>
          <p:cNvPr id="3121" name="AutoShape 4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43438" y="1844675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20</a:t>
            </a:r>
          </a:p>
        </p:txBody>
      </p:sp>
      <p:sp>
        <p:nvSpPr>
          <p:cNvPr id="3122" name="AutoShape 5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80063" y="1844675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30</a:t>
            </a:r>
          </a:p>
        </p:txBody>
      </p:sp>
      <p:sp>
        <p:nvSpPr>
          <p:cNvPr id="3123" name="AutoShape 5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516688" y="1844675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40</a:t>
            </a:r>
          </a:p>
        </p:txBody>
      </p:sp>
      <p:sp>
        <p:nvSpPr>
          <p:cNvPr id="3124" name="AutoShape 5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1725" y="1844675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50</a:t>
            </a:r>
          </a:p>
        </p:txBody>
      </p:sp>
      <p:sp>
        <p:nvSpPr>
          <p:cNvPr id="3125" name="AutoShape 5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708400" y="2781300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DDEE"/>
              </a:gs>
              <a:gs pos="50000">
                <a:schemeClr val="bg1"/>
              </a:gs>
              <a:gs pos="100000">
                <a:srgbClr val="FFDDE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10</a:t>
            </a:r>
          </a:p>
        </p:txBody>
      </p:sp>
      <p:sp>
        <p:nvSpPr>
          <p:cNvPr id="3126" name="AutoShape 5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643438" y="278130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DDEE"/>
              </a:gs>
              <a:gs pos="50000">
                <a:schemeClr val="bg1"/>
              </a:gs>
              <a:gs pos="100000">
                <a:srgbClr val="FFDDE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20</a:t>
            </a:r>
          </a:p>
        </p:txBody>
      </p:sp>
      <p:sp>
        <p:nvSpPr>
          <p:cNvPr id="3127" name="AutoShape 5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5580063" y="278130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DDEE"/>
              </a:gs>
              <a:gs pos="50000">
                <a:schemeClr val="bg1"/>
              </a:gs>
              <a:gs pos="100000">
                <a:srgbClr val="FFDDE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30</a:t>
            </a:r>
          </a:p>
        </p:txBody>
      </p:sp>
      <p:sp>
        <p:nvSpPr>
          <p:cNvPr id="3128" name="AutoShape 56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6516688" y="278130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DDEE"/>
              </a:gs>
              <a:gs pos="50000">
                <a:schemeClr val="bg1"/>
              </a:gs>
              <a:gs pos="100000">
                <a:srgbClr val="FFDDE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40</a:t>
            </a:r>
          </a:p>
        </p:txBody>
      </p:sp>
      <p:sp>
        <p:nvSpPr>
          <p:cNvPr id="3129" name="AutoShape 5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7451725" y="2781300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DDEE"/>
              </a:gs>
              <a:gs pos="50000">
                <a:schemeClr val="bg1"/>
              </a:gs>
              <a:gs pos="100000">
                <a:srgbClr val="FFDDE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79674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50</a:t>
            </a:r>
          </a:p>
        </p:txBody>
      </p:sp>
      <p:sp>
        <p:nvSpPr>
          <p:cNvPr id="3130" name="AutoShape 5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3708400" y="371633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C39B"/>
              </a:gs>
              <a:gs pos="50000">
                <a:schemeClr val="bg1"/>
              </a:gs>
              <a:gs pos="100000">
                <a:srgbClr val="FFC39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10</a:t>
            </a:r>
          </a:p>
        </p:txBody>
      </p:sp>
      <p:sp>
        <p:nvSpPr>
          <p:cNvPr id="3131" name="AutoShape 59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4643438" y="3716338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C39B"/>
              </a:gs>
              <a:gs pos="50000">
                <a:schemeClr val="bg1"/>
              </a:gs>
              <a:gs pos="100000">
                <a:srgbClr val="FFC39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20</a:t>
            </a:r>
          </a:p>
        </p:txBody>
      </p:sp>
      <p:sp>
        <p:nvSpPr>
          <p:cNvPr id="3132" name="AutoShape 6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5580063" y="3716338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C39B"/>
              </a:gs>
              <a:gs pos="50000">
                <a:schemeClr val="bg1"/>
              </a:gs>
              <a:gs pos="100000">
                <a:srgbClr val="FFC39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30</a:t>
            </a:r>
          </a:p>
        </p:txBody>
      </p:sp>
      <p:sp>
        <p:nvSpPr>
          <p:cNvPr id="3133" name="AutoShape 6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6516688" y="3716338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C39B"/>
              </a:gs>
              <a:gs pos="50000">
                <a:schemeClr val="bg1"/>
              </a:gs>
              <a:gs pos="100000">
                <a:srgbClr val="FFC39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40</a:t>
            </a:r>
          </a:p>
        </p:txBody>
      </p:sp>
      <p:sp>
        <p:nvSpPr>
          <p:cNvPr id="3134" name="AutoShape 6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7451725" y="371633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C39B"/>
              </a:gs>
              <a:gs pos="50000">
                <a:schemeClr val="bg1"/>
              </a:gs>
              <a:gs pos="100000">
                <a:srgbClr val="FFC39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696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50</a:t>
            </a:r>
          </a:p>
        </p:txBody>
      </p:sp>
      <p:sp>
        <p:nvSpPr>
          <p:cNvPr id="3135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3708400" y="4652963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10</a:t>
            </a:r>
          </a:p>
        </p:txBody>
      </p:sp>
      <p:sp>
        <p:nvSpPr>
          <p:cNvPr id="3136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4643438" y="4652963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20</a:t>
            </a:r>
          </a:p>
        </p:txBody>
      </p:sp>
      <p:sp>
        <p:nvSpPr>
          <p:cNvPr id="3137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5580063" y="4652963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30</a:t>
            </a:r>
          </a:p>
        </p:txBody>
      </p:sp>
      <p:sp>
        <p:nvSpPr>
          <p:cNvPr id="3138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6588125" y="4652963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40</a:t>
            </a:r>
          </a:p>
        </p:txBody>
      </p:sp>
      <p:sp>
        <p:nvSpPr>
          <p:cNvPr id="3139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7451725" y="4652963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5D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dirty="0"/>
              <a:t>50</a:t>
            </a:r>
          </a:p>
        </p:txBody>
      </p:sp>
      <p:sp>
        <p:nvSpPr>
          <p:cNvPr id="3140" name="AutoShape 68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3708400" y="558958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DFBE9D"/>
              </a:gs>
              <a:gs pos="50000">
                <a:schemeClr val="bg1"/>
              </a:gs>
              <a:gs pos="100000">
                <a:srgbClr val="DFBE9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10</a:t>
            </a:r>
          </a:p>
        </p:txBody>
      </p:sp>
      <p:sp>
        <p:nvSpPr>
          <p:cNvPr id="3142" name="AutoShape 70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4643438" y="5589588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DFBE9D"/>
              </a:gs>
              <a:gs pos="50000">
                <a:schemeClr val="bg1"/>
              </a:gs>
              <a:gs pos="100000">
                <a:srgbClr val="DFBE9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20</a:t>
            </a:r>
          </a:p>
        </p:txBody>
      </p:sp>
      <p:sp>
        <p:nvSpPr>
          <p:cNvPr id="3143" name="AutoShape 71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5651500" y="558958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DFBE9D"/>
              </a:gs>
              <a:gs pos="50000">
                <a:schemeClr val="bg1"/>
              </a:gs>
              <a:gs pos="100000">
                <a:srgbClr val="DFBE9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30</a:t>
            </a:r>
          </a:p>
        </p:txBody>
      </p:sp>
      <p:sp>
        <p:nvSpPr>
          <p:cNvPr id="3144" name="AutoShape 72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6588125" y="558958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DFBE9D"/>
              </a:gs>
              <a:gs pos="50000">
                <a:schemeClr val="bg1"/>
              </a:gs>
              <a:gs pos="100000">
                <a:srgbClr val="DFBE9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40</a:t>
            </a:r>
          </a:p>
        </p:txBody>
      </p:sp>
      <p:sp>
        <p:nvSpPr>
          <p:cNvPr id="3145" name="AutoShape 73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7451725" y="5589588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DFBE9D"/>
              </a:gs>
              <a:gs pos="50000">
                <a:schemeClr val="bg1"/>
              </a:gs>
              <a:gs pos="100000">
                <a:srgbClr val="DFBE9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/>
              <a:t>50</a:t>
            </a:r>
          </a:p>
        </p:txBody>
      </p:sp>
      <p:sp>
        <p:nvSpPr>
          <p:cNvPr id="3100" name="WordArt 2"/>
          <p:cNvSpPr>
            <a:spLocks noChangeArrowheads="1" noChangeShapeType="1" noTextEdit="1"/>
          </p:cNvSpPr>
          <p:nvPr/>
        </p:nvSpPr>
        <p:spPr bwMode="auto">
          <a:xfrm>
            <a:off x="2124075" y="260350"/>
            <a:ext cx="5327650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12700">
                  <a:noFill/>
                  <a:round/>
                  <a:headEnd/>
                  <a:tailEnd/>
                </a:ln>
                <a:blipFill dpi="0" rotWithShape="0">
                  <a:blip r:embed="rId29"/>
                  <a:srcRect/>
                  <a:stretch>
                    <a:fillRect/>
                  </a:stretch>
                </a:blipFill>
                <a:effectLst>
                  <a:prstShdw prst="shdw13" dist="85194" dir="12393903">
                    <a:srgbClr val="808080">
                      <a:alpha val="50000"/>
                    </a:srgbClr>
                  </a:prstShdw>
                </a:effectLst>
                <a:latin typeface="Arial"/>
                <a:cs typeface="Arial"/>
              </a:rPr>
              <a:t>СВОЯ ИГРА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250825" y="1844675"/>
            <a:ext cx="3384550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latin typeface="Times New Roman" pitchFamily="18" charset="0"/>
              </a:rPr>
              <a:t>ТЕПЛОВЫЕ </a:t>
            </a:r>
          </a:p>
          <a:p>
            <a:pPr>
              <a:defRPr/>
            </a:pPr>
            <a:r>
              <a:rPr lang="ru-RU" sz="2000" b="1">
                <a:latin typeface="Times New Roman" pitchFamily="18" charset="0"/>
              </a:rPr>
              <a:t>ЯВЛЕНИЯ</a:t>
            </a:r>
          </a:p>
        </p:txBody>
      </p:sp>
      <p:sp>
        <p:nvSpPr>
          <p:cNvPr id="3" name="AutoShape 68"/>
          <p:cNvSpPr>
            <a:spLocks noChangeArrowheads="1"/>
          </p:cNvSpPr>
          <p:nvPr/>
        </p:nvSpPr>
        <p:spPr bwMode="auto">
          <a:xfrm>
            <a:off x="250825" y="5589588"/>
            <a:ext cx="3384550" cy="792162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DFBE9D"/>
              </a:gs>
              <a:gs pos="50000">
                <a:schemeClr val="bg1"/>
              </a:gs>
              <a:gs pos="100000">
                <a:srgbClr val="DFBE9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68E99">
                <a:alpha val="50000"/>
              </a:srgbClr>
            </a:prstShdw>
          </a:effectLst>
        </p:spPr>
        <p:txBody>
          <a:bodyPr wrap="none" anchor="ctr"/>
          <a:lstStyle/>
          <a:p>
            <a:r>
              <a:rPr lang="ru-RU" sz="2400" b="1"/>
              <a:t>ФОРМУЛЫ</a:t>
            </a:r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250825" y="4652963"/>
            <a:ext cx="3457575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C6FAC2"/>
              </a:gs>
              <a:gs pos="50000">
                <a:schemeClr val="bg1"/>
              </a:gs>
              <a:gs pos="100000">
                <a:srgbClr val="C6FAC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2400" b="1">
                <a:latin typeface="Times New Roman" pitchFamily="18" charset="0"/>
              </a:rPr>
              <a:t>СВЕТОВЫЕ</a:t>
            </a:r>
          </a:p>
          <a:p>
            <a:pPr>
              <a:defRPr/>
            </a:pPr>
            <a:r>
              <a:rPr lang="ru-RU" sz="2400" b="1">
                <a:latin typeface="Times New Roman" pitchFamily="18" charset="0"/>
              </a:rPr>
              <a:t>ЯВЛЕНИЯ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250825" y="2781300"/>
            <a:ext cx="3384550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DDEE"/>
              </a:gs>
              <a:gs pos="50000">
                <a:schemeClr val="bg1"/>
              </a:gs>
              <a:gs pos="100000">
                <a:srgbClr val="FFDDE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2000" b="1">
                <a:latin typeface="Times New Roman" pitchFamily="18" charset="0"/>
              </a:rPr>
              <a:t>ЭЛЕКТРИЧЕСКИЕ</a:t>
            </a:r>
          </a:p>
          <a:p>
            <a:pPr>
              <a:defRPr/>
            </a:pPr>
            <a:r>
              <a:rPr lang="ru-RU" sz="2000" b="1">
                <a:latin typeface="Times New Roman" pitchFamily="18" charset="0"/>
              </a:rPr>
              <a:t>ЯВЛЕНИЯ</a:t>
            </a:r>
          </a:p>
        </p:txBody>
      </p:sp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250825" y="3716338"/>
            <a:ext cx="3457575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rgbClr val="FFC39B"/>
              </a:gs>
              <a:gs pos="50000">
                <a:schemeClr val="bg1"/>
              </a:gs>
              <a:gs pos="100000">
                <a:srgbClr val="FFC39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199">
                <a:alpha val="50000"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latin typeface="Times New Roman" pitchFamily="18" charset="0"/>
              </a:rPr>
              <a:t>ЭЛЕКТРОМАГНИТНЫЕ</a:t>
            </a:r>
          </a:p>
          <a:p>
            <a:pPr>
              <a:defRPr/>
            </a:pPr>
            <a:r>
              <a:rPr lang="ru-RU" sz="2000" b="1" dirty="0">
                <a:latin typeface="Times New Roman" pitchFamily="18" charset="0"/>
              </a:rPr>
              <a:t>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7" dur="indefinite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3" dur="indefinite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9" dur="indefinite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1" dur="indefinite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140" grpId="0" animBg="1"/>
      <p:bldP spid="3142" grpId="0" animBg="1"/>
      <p:bldP spid="3143" grpId="0" animBg="1"/>
      <p:bldP spid="3144" grpId="0" animBg="1"/>
      <p:bldP spid="31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1511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188913"/>
            <a:ext cx="10810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4"/>
          <p:cNvSpPr txBox="1">
            <a:spLocks noChangeArrowheads="1"/>
          </p:cNvSpPr>
          <p:nvPr/>
        </p:nvSpPr>
        <p:spPr bwMode="auto">
          <a:xfrm>
            <a:off x="1619250" y="1700213"/>
            <a:ext cx="72009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800" b="1" i="1">
                <a:latin typeface="Georgia" pitchFamily="18" charset="0"/>
              </a:rPr>
              <a:t>Для чего кошки легко изменяют зрачки своих глаз?</a:t>
            </a:r>
          </a:p>
          <a:p>
            <a:endParaRPr lang="ru-RU" sz="2800" b="1" i="1">
              <a:latin typeface="Georgia" pitchFamily="18" charset="0"/>
            </a:endParaRPr>
          </a:p>
        </p:txBody>
      </p:sp>
      <p:sp>
        <p:nvSpPr>
          <p:cNvPr id="21514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195513" y="3284538"/>
            <a:ext cx="5959475" cy="268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Таким образом кошки приспосабливаются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к ночной жизни. Если освещённость предметов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мала – зрачок широко раскрывается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и в глаза попадает больше световых лучей,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это помогает лучше разглядеть предметы.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В солнечный день – зрачок узкий и это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защищает сетчатку глаза от ожога лучами света.</a:t>
            </a:r>
          </a:p>
          <a:p>
            <a:pPr eaLnBrk="0" hangingPunct="0"/>
            <a:endParaRPr lang="ru-RU" sz="2000">
              <a:latin typeface="Georgia" pitchFamily="18" charset="0"/>
            </a:endParaRPr>
          </a:p>
        </p:txBody>
      </p:sp>
      <p:sp useBgFill="1">
        <p:nvSpPr>
          <p:cNvPr id="25608" name="Rectangle 8"/>
          <p:cNvSpPr>
            <a:spLocks noChangeArrowheads="1"/>
          </p:cNvSpPr>
          <p:nvPr/>
        </p:nvSpPr>
        <p:spPr bwMode="auto">
          <a:xfrm>
            <a:off x="2124075" y="2852738"/>
            <a:ext cx="6119813" cy="33131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1517" name="Picture 13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1518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СВЕТОВЫЕ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7"/>
                  </p:tgtEl>
                </p:cond>
              </p:nextCondLst>
            </p:seq>
          </p:childTnLst>
        </p:cTn>
      </p:par>
    </p:tnLst>
    <p:bldLst>
      <p:bldP spid="2560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1476375" y="1628775"/>
            <a:ext cx="6191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800" b="1" i="1">
                <a:latin typeface="Georgia" pitchFamily="18" charset="0"/>
              </a:rPr>
              <a:t>Почему днём не видно звёзд?</a:t>
            </a:r>
          </a:p>
        </p:txBody>
      </p:sp>
      <p:pic>
        <p:nvPicPr>
          <p:cNvPr id="22537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188913"/>
            <a:ext cx="11525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Rectangle 27"/>
          <p:cNvSpPr>
            <a:spLocks noChangeArrowheads="1"/>
          </p:cNvSpPr>
          <p:nvPr/>
        </p:nvSpPr>
        <p:spPr bwMode="auto">
          <a:xfrm>
            <a:off x="1000125" y="2873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319338" y="3808413"/>
            <a:ext cx="5614987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Солнечные  свет днём интенсивен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и та его видимая часть, которая рассеивается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атмосферой, ярче света звёзд.</a:t>
            </a:r>
          </a:p>
          <a:p>
            <a:pPr eaLnBrk="0" hangingPunct="0"/>
            <a:endParaRPr lang="ru-RU" sz="2000">
              <a:latin typeface="Georgia" pitchFamily="18" charset="0"/>
            </a:endParaRPr>
          </a:p>
        </p:txBody>
      </p:sp>
      <p:sp useBgFill="1">
        <p:nvSpPr>
          <p:cNvPr id="26632" name="Rectangle 8"/>
          <p:cNvSpPr>
            <a:spLocks noChangeArrowheads="1"/>
          </p:cNvSpPr>
          <p:nvPr/>
        </p:nvSpPr>
        <p:spPr bwMode="auto">
          <a:xfrm>
            <a:off x="2268538" y="2781300"/>
            <a:ext cx="5759450" cy="28797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2542" name="Picture 14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2543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4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СВЕТОВЫЕ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2"/>
                  </p:tgtEl>
                </p:cond>
              </p:nextCondLst>
            </p:seq>
          </p:childTnLst>
        </p:cTn>
      </p:par>
    </p:tnLst>
    <p:bldLst>
      <p:bldP spid="266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403350" y="1628775"/>
            <a:ext cx="74898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800" b="1" i="1">
                <a:latin typeface="Georgia" pitchFamily="18" charset="0"/>
              </a:rPr>
              <a:t>Почему в летний солнечный день асфальтовое шоссе блестит, если на него мы будем смотреть вдаль?</a:t>
            </a:r>
          </a:p>
        </p:txBody>
      </p:sp>
      <p:pic>
        <p:nvPicPr>
          <p:cNvPr id="23560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188913"/>
            <a:ext cx="10810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971550" y="261938"/>
            <a:ext cx="6864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2195513" y="3692525"/>
            <a:ext cx="6599237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Асфальт в таких местах сильно</a:t>
            </a:r>
          </a:p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нагревается, возле него воздух становится</a:t>
            </a:r>
          </a:p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тёплым, т.е. оптически менее плотным. </a:t>
            </a:r>
          </a:p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Это условие для полного отражения. Солнечные лучи</a:t>
            </a:r>
          </a:p>
          <a:p>
            <a:pPr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</a:pPr>
            <a:r>
              <a:rPr lang="ru-RU" sz="2000">
                <a:latin typeface="Georgia" pitchFamily="18" charset="0"/>
              </a:rPr>
              <a:t> в таких местах отражаются, как от зеркала.</a:t>
            </a:r>
          </a:p>
          <a:p>
            <a:pPr eaLnBrk="0" hangingPunct="0"/>
            <a:endParaRPr lang="ru-RU" sz="2000">
              <a:latin typeface="Georgia" pitchFamily="18" charset="0"/>
            </a:endParaRPr>
          </a:p>
        </p:txBody>
      </p:sp>
      <p:sp useBgFill="1">
        <p:nvSpPr>
          <p:cNvPr id="27656" name="Rectangle 8"/>
          <p:cNvSpPr>
            <a:spLocks noChangeArrowheads="1"/>
          </p:cNvSpPr>
          <p:nvPr/>
        </p:nvSpPr>
        <p:spPr bwMode="auto">
          <a:xfrm>
            <a:off x="2195513" y="3357563"/>
            <a:ext cx="6624637" cy="251936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3565" name="Picture 13" descr="i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3566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7" name="WordArt 22"/>
          <p:cNvSpPr>
            <a:spLocks noChangeArrowheads="1" noChangeShapeType="1" noTextEdit="1"/>
          </p:cNvSpPr>
          <p:nvPr/>
        </p:nvSpPr>
        <p:spPr bwMode="auto">
          <a:xfrm>
            <a:off x="2195513" y="404813"/>
            <a:ext cx="5184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СВЕТОВЫЕ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5"/>
                  </p:tgtEl>
                </p:cond>
              </p:nextCondLst>
            </p:seq>
          </p:childTnLst>
        </p:cTn>
      </p:par>
    </p:tnLst>
    <p:bldLst>
      <p:bldP spid="2765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339975" y="1628775"/>
            <a:ext cx="6005513" cy="1068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/>
            <a:endParaRPr lang="ru-RU" sz="8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eorgia" pitchFamily="18" charset="0"/>
            </a:endParaRPr>
          </a:p>
          <a:p>
            <a:r>
              <a:rPr lang="ru-RU" sz="2800" b="1" i="1"/>
              <a:t>Как записывается формула закона Ома?</a:t>
            </a:r>
          </a:p>
        </p:txBody>
      </p:sp>
      <p:pic>
        <p:nvPicPr>
          <p:cNvPr id="24585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85113" y="188913"/>
            <a:ext cx="10795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Rectangle 27"/>
          <p:cNvSpPr>
            <a:spLocks noChangeArrowheads="1"/>
          </p:cNvSpPr>
          <p:nvPr/>
        </p:nvSpPr>
        <p:spPr bwMode="auto">
          <a:xfrm>
            <a:off x="1000125" y="241300"/>
            <a:ext cx="686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3635375" y="4508500"/>
          <a:ext cx="208915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5" name="Формула" r:id="rId6" imgW="393480" imgH="393480" progId="Equation.3">
                  <p:embed/>
                </p:oleObj>
              </mc:Choice>
              <mc:Fallback>
                <p:oleObj name="Формула" r:id="rId6" imgW="39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508500"/>
                        <a:ext cx="2089150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28682" name="Rectangle 10"/>
          <p:cNvSpPr>
            <a:spLocks noChangeArrowheads="1"/>
          </p:cNvSpPr>
          <p:nvPr/>
        </p:nvSpPr>
        <p:spPr bwMode="auto">
          <a:xfrm>
            <a:off x="2700338" y="3860800"/>
            <a:ext cx="5256212" cy="24479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4590" name="Picture 14" descr="i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4591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2" name="WordArt 22"/>
          <p:cNvSpPr>
            <a:spLocks noChangeArrowheads="1" noChangeShapeType="1" noTextEdit="1"/>
          </p:cNvSpPr>
          <p:nvPr/>
        </p:nvSpPr>
        <p:spPr bwMode="auto">
          <a:xfrm>
            <a:off x="2700338" y="404813"/>
            <a:ext cx="38877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ФОРМУЛЫ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0"/>
                  </p:tgtEl>
                </p:cond>
              </p:nextCondLst>
            </p:seq>
          </p:childTnLst>
        </p:cTn>
      </p:par>
    </p:tnLst>
    <p:bldLst>
      <p:bldP spid="286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619250" y="1628775"/>
            <a:ext cx="7138988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По какой формуле можно рассчитать количество теплоты, выделяемое проводником с током?</a:t>
            </a:r>
            <a:endParaRPr lang="ru-RU" sz="2800" b="1" i="1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  <p:sp>
        <p:nvSpPr>
          <p:cNvPr id="25607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5609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188913"/>
            <a:ext cx="11525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2" name="Rectangle 27"/>
          <p:cNvSpPr>
            <a:spLocks noChangeArrowheads="1"/>
          </p:cNvSpPr>
          <p:nvPr/>
        </p:nvSpPr>
        <p:spPr bwMode="auto">
          <a:xfrm>
            <a:off x="1000125" y="241300"/>
            <a:ext cx="686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4859338" y="4868863"/>
          <a:ext cx="2376487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9" name="Формула" r:id="rId6" imgW="571320" imgH="228600" progId="Equation.3">
                  <p:embed/>
                </p:oleObj>
              </mc:Choice>
              <mc:Fallback>
                <p:oleObj name="Формула" r:id="rId6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868863"/>
                        <a:ext cx="2376487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29705" name="Rectangle 9"/>
          <p:cNvSpPr>
            <a:spLocks noChangeArrowheads="1"/>
          </p:cNvSpPr>
          <p:nvPr/>
        </p:nvSpPr>
        <p:spPr bwMode="auto">
          <a:xfrm>
            <a:off x="3492500" y="3933825"/>
            <a:ext cx="4319588" cy="25177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5614" name="Picture 14" descr="i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5615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6" name="WordArt 22"/>
          <p:cNvSpPr>
            <a:spLocks noChangeArrowheads="1" noChangeShapeType="1" noTextEdit="1"/>
          </p:cNvSpPr>
          <p:nvPr/>
        </p:nvSpPr>
        <p:spPr bwMode="auto">
          <a:xfrm>
            <a:off x="2700338" y="404813"/>
            <a:ext cx="38877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ФОРМУЛЫ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4"/>
                  </p:tgtEl>
                </p:cond>
              </p:nextCondLst>
            </p:seq>
          </p:childTnLst>
        </p:cTn>
      </p:par>
    </p:tnLst>
    <p:bldLst>
      <p:bldP spid="2970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331913" y="1628775"/>
            <a:ext cx="7597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Формула для определения количества теплоты, необходимого для нагревания тела или выделяемого им при охлаждении</a:t>
            </a:r>
          </a:p>
        </p:txBody>
      </p:sp>
      <p:sp>
        <p:nvSpPr>
          <p:cNvPr id="2663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6632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0650" y="188913"/>
            <a:ext cx="11525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6" name="Rectangle 27"/>
          <p:cNvSpPr>
            <a:spLocks noChangeArrowheads="1"/>
          </p:cNvSpPr>
          <p:nvPr/>
        </p:nvSpPr>
        <p:spPr bwMode="auto">
          <a:xfrm>
            <a:off x="1000125" y="241300"/>
            <a:ext cx="686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4859338" y="4941888"/>
          <a:ext cx="2808287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3" name="Формула" r:id="rId6" imgW="952200" imgH="215640" progId="Equation.3">
                  <p:embed/>
                </p:oleObj>
              </mc:Choice>
              <mc:Fallback>
                <p:oleObj name="Формула" r:id="rId6" imgW="952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941888"/>
                        <a:ext cx="2808287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9" name="Rectangle 9"/>
          <p:cNvSpPr>
            <a:spLocks noChangeArrowheads="1"/>
          </p:cNvSpPr>
          <p:nvPr/>
        </p:nvSpPr>
        <p:spPr bwMode="auto">
          <a:xfrm>
            <a:off x="2987675" y="3644900"/>
            <a:ext cx="4824413" cy="25923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6640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9" name="Picture 15" descr="i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sp>
        <p:nvSpPr>
          <p:cNvPr id="26641" name="WordArt 22"/>
          <p:cNvSpPr>
            <a:spLocks noChangeArrowheads="1" noChangeShapeType="1" noTextEdit="1"/>
          </p:cNvSpPr>
          <p:nvPr/>
        </p:nvSpPr>
        <p:spPr bwMode="auto">
          <a:xfrm>
            <a:off x="2700338" y="404813"/>
            <a:ext cx="38877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ФОРМУЛЫ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971550" y="1557338"/>
            <a:ext cx="788828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По какой формуле можно рассчитывать сопротивление проводников?</a:t>
            </a:r>
          </a:p>
        </p:txBody>
      </p:sp>
      <p:sp>
        <p:nvSpPr>
          <p:cNvPr id="2765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7656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40650" y="188913"/>
            <a:ext cx="10795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0" name="Rectangle 27"/>
          <p:cNvSpPr>
            <a:spLocks noChangeArrowheads="1"/>
          </p:cNvSpPr>
          <p:nvPr/>
        </p:nvSpPr>
        <p:spPr bwMode="auto">
          <a:xfrm>
            <a:off x="1000125" y="241300"/>
            <a:ext cx="686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4427538" y="4365625"/>
          <a:ext cx="20891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7" name="Формула" r:id="rId7" imgW="482400" imgH="393480" progId="Equation.3">
                  <p:embed/>
                </p:oleObj>
              </mc:Choice>
              <mc:Fallback>
                <p:oleObj name="Формула" r:id="rId7" imgW="482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365625"/>
                        <a:ext cx="208915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31753" name="Rectangle 9"/>
          <p:cNvSpPr>
            <a:spLocks noChangeArrowheads="1"/>
          </p:cNvSpPr>
          <p:nvPr/>
        </p:nvSpPr>
        <p:spPr bwMode="auto">
          <a:xfrm>
            <a:off x="3635375" y="3213100"/>
            <a:ext cx="4392613" cy="33829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7662" name="Picture 14" descr="i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7663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4" name="WordArt 22"/>
          <p:cNvSpPr>
            <a:spLocks noChangeArrowheads="1" noChangeShapeType="1" noTextEdit="1"/>
          </p:cNvSpPr>
          <p:nvPr/>
        </p:nvSpPr>
        <p:spPr bwMode="auto">
          <a:xfrm>
            <a:off x="2700338" y="404813"/>
            <a:ext cx="38877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ФОРМУЛЫ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6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62"/>
                  </p:tgtEl>
                </p:cond>
              </p:nextCondLst>
            </p:seq>
          </p:childTnLst>
        </p:cTn>
      </p:par>
    </p:tnLst>
    <p:bldLst>
      <p:bldP spid="317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714500" y="1785938"/>
            <a:ext cx="680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Как определить КПД теплового двигателя?</a:t>
            </a:r>
            <a:endParaRPr lang="ru-RU" sz="2800" b="1" i="1">
              <a:effectLst>
                <a:outerShdw blurRad="38100" dist="38100" dir="2700000" algn="tl">
                  <a:srgbClr val="FFFFFF"/>
                </a:outerShdw>
              </a:effectLst>
              <a:latin typeface="Georgia" pitchFamily="18" charset="0"/>
            </a:endParaRPr>
          </a:p>
        </p:txBody>
      </p:sp>
      <p:sp>
        <p:nvSpPr>
          <p:cNvPr id="2867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39750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00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8680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85113" y="188913"/>
            <a:ext cx="1008062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4" name="Rectangle 27"/>
          <p:cNvSpPr>
            <a:spLocks noChangeArrowheads="1"/>
          </p:cNvSpPr>
          <p:nvPr/>
        </p:nvSpPr>
        <p:spPr bwMode="auto">
          <a:xfrm>
            <a:off x="1000125" y="241300"/>
            <a:ext cx="686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6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2700338" y="5157788"/>
          <a:ext cx="17272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5" name="Формула" r:id="rId6" imgW="723600" imgH="431640" progId="Equation.3">
                  <p:embed/>
                </p:oleObj>
              </mc:Choice>
              <mc:Fallback>
                <p:oleObj name="Формула" r:id="rId6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157788"/>
                        <a:ext cx="17272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738813" y="478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ru-RU"/>
              <a:t> 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500563" y="5445125"/>
            <a:ext cx="571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ru-RU"/>
              <a:t>или</a:t>
            </a:r>
          </a:p>
        </p:txBody>
      </p:sp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5219700" y="5157788"/>
          <a:ext cx="295275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Формула" r:id="rId8" imgW="1447560" imgH="431640" progId="Equation.3">
                  <p:embed/>
                </p:oleObj>
              </mc:Choice>
              <mc:Fallback>
                <p:oleObj name="Формула" r:id="rId8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157788"/>
                        <a:ext cx="2952750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32777" name="Rectangle 9"/>
          <p:cNvSpPr>
            <a:spLocks noChangeArrowheads="1"/>
          </p:cNvSpPr>
          <p:nvPr/>
        </p:nvSpPr>
        <p:spPr bwMode="auto">
          <a:xfrm>
            <a:off x="2411413" y="4149725"/>
            <a:ext cx="5903912" cy="23749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28690" name="Picture 18" descr="i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28691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WordArt 22"/>
          <p:cNvSpPr>
            <a:spLocks noChangeArrowheads="1" noChangeShapeType="1" noTextEdit="1"/>
          </p:cNvSpPr>
          <p:nvPr/>
        </p:nvSpPr>
        <p:spPr bwMode="auto">
          <a:xfrm>
            <a:off x="2700338" y="404813"/>
            <a:ext cx="38877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ФОРМУЛЫ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6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90"/>
                  </p:tgtEl>
                </p:cond>
              </p:nextCondLst>
            </p:seq>
          </p:childTnLst>
        </p:cTn>
      </p:par>
    </p:tnLst>
    <p:bldLst>
      <p:bldP spid="3277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6072188"/>
            <a:ext cx="541338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CC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476375" y="1844675"/>
            <a:ext cx="62642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>
                <a:latin typeface="Georgia" pitchFamily="18" charset="0"/>
              </a:rPr>
              <a:t>Какая почва прогревается солнцем быстрее: влажная или сухая?</a:t>
            </a:r>
          </a:p>
        </p:txBody>
      </p:sp>
      <p:pic>
        <p:nvPicPr>
          <p:cNvPr id="4102" name="Picture 2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85113" y="188913"/>
            <a:ext cx="10064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WordArt 27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ТЕПЛОВЫЕ ЯВЛЕНИЯ</a:t>
            </a:r>
          </a:p>
        </p:txBody>
      </p:sp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3132138" y="5157788"/>
            <a:ext cx="34559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 eaLnBrk="0" hangingPunct="0"/>
            <a:r>
              <a:rPr lang="ru-RU" sz="2000" b="1"/>
              <a:t>Влажная, как имеющая </a:t>
            </a:r>
          </a:p>
          <a:p>
            <a:pPr algn="l" eaLnBrk="0" hangingPunct="0"/>
            <a:r>
              <a:rPr lang="ru-RU" sz="2000" b="1"/>
              <a:t>большую</a:t>
            </a:r>
          </a:p>
          <a:p>
            <a:pPr algn="l" eaLnBrk="0" hangingPunct="0"/>
            <a:r>
              <a:rPr lang="ru-RU" sz="2000" b="1"/>
              <a:t>теплопроводность.</a:t>
            </a:r>
          </a:p>
        </p:txBody>
      </p:sp>
      <p:sp useBgFill="1">
        <p:nvSpPr>
          <p:cNvPr id="9224" name="Rectangle 8"/>
          <p:cNvSpPr>
            <a:spLocks noChangeArrowheads="1"/>
          </p:cNvSpPr>
          <p:nvPr/>
        </p:nvSpPr>
        <p:spPr bwMode="auto">
          <a:xfrm>
            <a:off x="2987675" y="3789363"/>
            <a:ext cx="4032250" cy="25908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4107" name="Picture 11" descr="i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7"/>
                  </p:tgtEl>
                </p:cond>
              </p:nextCondLst>
            </p:seq>
          </p:childTnLst>
        </p:cTn>
      </p:par>
    </p:tnLst>
    <p:bldLst>
      <p:bldP spid="92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6072188"/>
            <a:ext cx="541338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CC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124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188913"/>
            <a:ext cx="11509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403350" y="1844675"/>
            <a:ext cx="6121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>
                <a:latin typeface="Georgia" pitchFamily="18" charset="0"/>
              </a:rPr>
              <a:t>Когда парусным судам удобнее входить в гавань: днём или ночью?</a:t>
            </a:r>
          </a:p>
        </p:txBody>
      </p:sp>
      <p:pic>
        <p:nvPicPr>
          <p:cNvPr id="5126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WordArt 30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ТЕПЛОВЫЕ ЯВЛЕНИЯ</a:t>
            </a:r>
          </a:p>
        </p:txBody>
      </p:sp>
      <p:sp>
        <p:nvSpPr>
          <p:cNvPr id="5128" name="Text Box 31"/>
          <p:cNvSpPr txBox="1">
            <a:spLocks noChangeArrowheads="1"/>
          </p:cNvSpPr>
          <p:nvPr/>
        </p:nvSpPr>
        <p:spPr bwMode="auto">
          <a:xfrm>
            <a:off x="3059113" y="4652963"/>
            <a:ext cx="34575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ru-RU" sz="2000" b="1"/>
              <a:t>Парусным судам удобнее входить в гавань днём, когда бриз дует с моря на сушу.</a:t>
            </a:r>
          </a:p>
        </p:txBody>
      </p:sp>
      <p:sp useBgFill="1">
        <p:nvSpPr>
          <p:cNvPr id="9224" name="Rectangle 8"/>
          <p:cNvSpPr>
            <a:spLocks noChangeArrowheads="1"/>
          </p:cNvSpPr>
          <p:nvPr/>
        </p:nvSpPr>
        <p:spPr bwMode="auto">
          <a:xfrm>
            <a:off x="2987675" y="4076700"/>
            <a:ext cx="3600450" cy="21605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131" name="Picture 11" descr="i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1"/>
                  </p:tgtEl>
                </p:cond>
              </p:nextCondLst>
            </p:seq>
          </p:childTnLst>
        </p:cTn>
      </p:par>
    </p:tnLst>
    <p:bldLst>
      <p:bldP spid="92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188913"/>
            <a:ext cx="1150937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58888" y="1628775"/>
            <a:ext cx="6842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>
                <a:latin typeface="Georgia" pitchFamily="18" charset="0"/>
              </a:rPr>
              <a:t>На что идет больше теплоты: на нагревание чугуна или воды, налитой в него, если их массы одинаковы?</a:t>
            </a:r>
          </a:p>
        </p:txBody>
      </p:sp>
      <p:sp>
        <p:nvSpPr>
          <p:cNvPr id="6149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6072188"/>
            <a:ext cx="541338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CC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150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WordArt 27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ТЕПЛОВЫЕ ЯВЛЕНИЯ</a:t>
            </a:r>
          </a:p>
        </p:txBody>
      </p:sp>
      <p:sp>
        <p:nvSpPr>
          <p:cNvPr id="6152" name="Text Box 28"/>
          <p:cNvSpPr txBox="1">
            <a:spLocks noChangeArrowheads="1"/>
          </p:cNvSpPr>
          <p:nvPr/>
        </p:nvSpPr>
        <p:spPr bwMode="auto">
          <a:xfrm>
            <a:off x="3635375" y="5157788"/>
            <a:ext cx="4679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 eaLnBrk="0" hangingPunct="0"/>
            <a:r>
              <a:rPr lang="ru-RU" sz="2000" b="1"/>
              <a:t>На нагревание воды, имеющей </a:t>
            </a:r>
          </a:p>
          <a:p>
            <a:pPr algn="l" eaLnBrk="0" hangingPunct="0"/>
            <a:r>
              <a:rPr lang="ru-RU" sz="2000" b="1"/>
              <a:t>большую удельную теплоемкость</a:t>
            </a:r>
          </a:p>
        </p:txBody>
      </p:sp>
      <p:sp useBgFill="1">
        <p:nvSpPr>
          <p:cNvPr id="9224" name="Rectangle 8"/>
          <p:cNvSpPr>
            <a:spLocks noChangeArrowheads="1"/>
          </p:cNvSpPr>
          <p:nvPr/>
        </p:nvSpPr>
        <p:spPr bwMode="auto">
          <a:xfrm>
            <a:off x="3492500" y="4652963"/>
            <a:ext cx="4679950" cy="18002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155" name="Picture 11" descr="i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5"/>
                  </p:tgtEl>
                </p:cond>
              </p:nextCondLst>
            </p:seq>
          </p:childTnLst>
        </p:cTn>
      </p:par>
    </p:tnLst>
    <p:bldLst>
      <p:bldP spid="92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6072188"/>
            <a:ext cx="541338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CC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258888" y="1628775"/>
            <a:ext cx="67691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b="1" i="1">
                <a:latin typeface="Georgia" pitchFamily="18" charset="0"/>
              </a:rPr>
              <a:t>Почему порох невыгодно использовать как топливо, а бензином нельзя заменить порох в артиллерийских орудиях?</a:t>
            </a:r>
          </a:p>
        </p:txBody>
      </p:sp>
      <p:pic>
        <p:nvPicPr>
          <p:cNvPr id="7173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85113" y="188913"/>
            <a:ext cx="10064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ТЕПЛОВЫЕ ЯВЛЕНИЯ</a:t>
            </a:r>
          </a:p>
        </p:txBody>
      </p:sp>
      <p:sp>
        <p:nvSpPr>
          <p:cNvPr id="7176" name="Text Box 23"/>
          <p:cNvSpPr txBox="1">
            <a:spLocks noChangeArrowheads="1"/>
          </p:cNvSpPr>
          <p:nvPr/>
        </p:nvSpPr>
        <p:spPr bwMode="auto">
          <a:xfrm>
            <a:off x="2679700" y="5006975"/>
            <a:ext cx="54800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wrap="none">
            <a:spAutoFit/>
          </a:bodyPr>
          <a:lstStyle/>
          <a:p>
            <a:pPr algn="l" eaLnBrk="0" hangingPunct="0"/>
            <a:r>
              <a:rPr lang="ru-RU" sz="2000" b="1"/>
              <a:t>Порох в отличие от бензина имеет </a:t>
            </a:r>
          </a:p>
          <a:p>
            <a:pPr algn="l" eaLnBrk="0" hangingPunct="0"/>
            <a:r>
              <a:rPr lang="ru-RU" sz="2000" b="1"/>
              <a:t>меньшую теплоту сгорания, но большую </a:t>
            </a:r>
          </a:p>
          <a:p>
            <a:pPr algn="l" eaLnBrk="0" hangingPunct="0"/>
            <a:r>
              <a:rPr lang="ru-RU" sz="2000" b="1"/>
              <a:t>скорость сгорания.</a:t>
            </a:r>
          </a:p>
        </p:txBody>
      </p:sp>
      <p:sp useBgFill="1">
        <p:nvSpPr>
          <p:cNvPr id="11273" name="Rectangle 9"/>
          <p:cNvSpPr>
            <a:spLocks noChangeArrowheads="1"/>
          </p:cNvSpPr>
          <p:nvPr/>
        </p:nvSpPr>
        <p:spPr bwMode="auto">
          <a:xfrm>
            <a:off x="2771775" y="4581525"/>
            <a:ext cx="5400675" cy="18716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7179" name="Picture 11" descr="i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9"/>
                  </p:tgtEl>
                </p:cond>
              </p:nextCondLst>
            </p:seq>
          </p:childTnLst>
        </p:cTn>
      </p:par>
    </p:tnLst>
    <p:bldLst>
      <p:bldP spid="112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6072188"/>
            <a:ext cx="541338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0066CC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042988" y="1341438"/>
            <a:ext cx="77771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ru-RU" sz="2500" i="1"/>
              <a:t>В два стакана, стеклянный и алюминиевый, одинаковых массы и емкости одновременно наливают одинаковое количество горячей воды при некоторой температуре </a:t>
            </a:r>
            <a:r>
              <a:rPr lang="en-US" sz="2500" i="1"/>
              <a:t>t</a:t>
            </a:r>
            <a:r>
              <a:rPr lang="ru-RU" sz="2500" i="1"/>
              <a:t>. Прикасаясь рукой к стаканам, ощущают, что один стакан прогревается скорее, хотя удельные теплоемкости стекла и алюминия одинаковы. Объясните явление.</a:t>
            </a:r>
          </a:p>
        </p:txBody>
      </p:sp>
      <p:pic>
        <p:nvPicPr>
          <p:cNvPr id="8197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12088" y="188913"/>
            <a:ext cx="11509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ТЕПЛОВЫЕ ЯВЛЕНИЯ</a:t>
            </a:r>
          </a:p>
        </p:txBody>
      </p:sp>
      <p:sp>
        <p:nvSpPr>
          <p:cNvPr id="8200" name="Text Box 23"/>
          <p:cNvSpPr txBox="1">
            <a:spLocks noChangeArrowheads="1"/>
          </p:cNvSpPr>
          <p:nvPr/>
        </p:nvSpPr>
        <p:spPr bwMode="auto">
          <a:xfrm>
            <a:off x="2555875" y="4868863"/>
            <a:ext cx="57610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l" eaLnBrk="0" hangingPunct="0"/>
            <a:r>
              <a:rPr lang="ru-RU" b="1"/>
              <a:t>При одинаковой теплоемкости стенки </a:t>
            </a:r>
          </a:p>
          <a:p>
            <a:pPr algn="l" eaLnBrk="0" hangingPunct="0"/>
            <a:r>
              <a:rPr lang="ru-RU" b="1"/>
              <a:t>стаканов обладают различной теплопроводностью. </a:t>
            </a:r>
          </a:p>
          <a:p>
            <a:pPr algn="l" eaLnBrk="0" hangingPunct="0"/>
            <a:r>
              <a:rPr lang="ru-RU" b="1"/>
              <a:t>Теплопроводность алюминия значительно больше,</a:t>
            </a:r>
          </a:p>
          <a:p>
            <a:pPr algn="l" eaLnBrk="0" hangingPunct="0"/>
            <a:r>
              <a:rPr lang="ru-RU" b="1"/>
              <a:t>чем теплопроводность стекла.</a:t>
            </a:r>
          </a:p>
        </p:txBody>
      </p:sp>
      <p:sp useBgFill="1">
        <p:nvSpPr>
          <p:cNvPr id="12296" name="Rectangle 8"/>
          <p:cNvSpPr>
            <a:spLocks noChangeArrowheads="1"/>
          </p:cNvSpPr>
          <p:nvPr/>
        </p:nvSpPr>
        <p:spPr bwMode="auto">
          <a:xfrm>
            <a:off x="2374900" y="4797425"/>
            <a:ext cx="5797550" cy="18002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8203" name="Picture 11" descr="i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3"/>
                  </p:tgtEl>
                </p:cond>
              </p:nextCondLst>
            </p:seq>
          </p:childTnLst>
        </p:cTn>
      </p:par>
    </p:tnLst>
    <p:bldLst>
      <p:bldP spid="122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1116013" y="1700213"/>
            <a:ext cx="7777162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800" b="1" i="1">
                <a:latin typeface="Georgia" pitchFamily="18" charset="0"/>
              </a:rPr>
              <a:t>От какого слова возникло понятие «электричество»?</a:t>
            </a:r>
          </a:p>
        </p:txBody>
      </p:sp>
      <p:sp>
        <p:nvSpPr>
          <p:cNvPr id="9219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41337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66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9221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188913"/>
            <a:ext cx="11525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Box 11"/>
          <p:cNvSpPr txBox="1">
            <a:spLocks noChangeArrowheads="1"/>
          </p:cNvSpPr>
          <p:nvPr/>
        </p:nvSpPr>
        <p:spPr bwMode="auto">
          <a:xfrm>
            <a:off x="2714625" y="4143375"/>
            <a:ext cx="4872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ru-RU" b="1"/>
              <a:t>От греческого слова «электрон" - янтарь</a:t>
            </a:r>
          </a:p>
        </p:txBody>
      </p:sp>
      <p:sp useBgFill="1">
        <p:nvSpPr>
          <p:cNvPr id="13320" name="Rectangle 8"/>
          <p:cNvSpPr>
            <a:spLocks noChangeArrowheads="1"/>
          </p:cNvSpPr>
          <p:nvPr/>
        </p:nvSpPr>
        <p:spPr bwMode="auto">
          <a:xfrm>
            <a:off x="2143125" y="3214688"/>
            <a:ext cx="5429250" cy="33115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9227" name="Picture 11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9228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ЭЛЕКТРИЧЕСКИЕ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7"/>
                  </p:tgtEl>
                </p:cond>
              </p:nextCondLst>
            </p:seq>
          </p:childTnLst>
        </p:cTn>
      </p:par>
    </p:tnLst>
    <p:bldLst>
      <p:bldP spid="133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1619250" y="1700213"/>
            <a:ext cx="72009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800" b="1" i="1">
                <a:latin typeface="Georgia" pitchFamily="18" charset="0"/>
              </a:rPr>
              <a:t>Почему не стоит тушить горящий электроприбор водой?</a:t>
            </a:r>
          </a:p>
        </p:txBody>
      </p:sp>
      <p:sp>
        <p:nvSpPr>
          <p:cNvPr id="10243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6072188"/>
            <a:ext cx="541337" cy="539750"/>
          </a:xfrm>
          <a:prstGeom prst="actionButtonHome">
            <a:avLst/>
          </a:prstGeom>
          <a:gradFill rotWithShape="1">
            <a:gsLst>
              <a:gs pos="0">
                <a:schemeClr val="bg1"/>
              </a:gs>
              <a:gs pos="100000">
                <a:srgbClr val="CC0066">
                  <a:alpha val="51999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0244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188913"/>
            <a:ext cx="11525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Rectangle 28"/>
          <p:cNvSpPr>
            <a:spLocks noChangeArrowheads="1"/>
          </p:cNvSpPr>
          <p:nvPr/>
        </p:nvSpPr>
        <p:spPr bwMode="auto">
          <a:xfrm>
            <a:off x="1979613" y="276225"/>
            <a:ext cx="58848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eaLnBrk="0" hangingPunct="0"/>
            <a:endParaRPr lang="ru-RU" sz="3000" b="1" i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0248" name="TextBox 10"/>
          <p:cNvSpPr txBox="1">
            <a:spLocks noChangeArrowheads="1"/>
          </p:cNvSpPr>
          <p:nvPr/>
        </p:nvSpPr>
        <p:spPr bwMode="auto">
          <a:xfrm>
            <a:off x="3286125" y="5214938"/>
            <a:ext cx="41544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400" b="1"/>
              <a:t>Так как вода хороший </a:t>
            </a:r>
          </a:p>
          <a:p>
            <a:pPr eaLnBrk="0" hangingPunct="0"/>
            <a:r>
              <a:rPr lang="ru-RU" sz="2400" b="1"/>
              <a:t>проводник электричества</a:t>
            </a:r>
          </a:p>
        </p:txBody>
      </p:sp>
      <p:sp useBgFill="1">
        <p:nvSpPr>
          <p:cNvPr id="14344" name="Rectangle 8"/>
          <p:cNvSpPr>
            <a:spLocks noChangeArrowheads="1"/>
          </p:cNvSpPr>
          <p:nvPr/>
        </p:nvSpPr>
        <p:spPr bwMode="auto">
          <a:xfrm>
            <a:off x="2286000" y="3714750"/>
            <a:ext cx="5541963" cy="26003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10251" name="Picture 11" descr="i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292600"/>
            <a:ext cx="2592387" cy="2160588"/>
          </a:xfrm>
          <a:prstGeom prst="rect">
            <a:avLst/>
          </a:prstGeom>
          <a:noFill/>
        </p:spPr>
      </p:pic>
      <p:pic>
        <p:nvPicPr>
          <p:cNvPr id="10252" name="Picture 13" descr="C:\Documents and Settings\Елена\Мои документы\Мои рисунки\анимированные\знаки\c6aad6abc112aee1d382b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1989138"/>
            <a:ext cx="5715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WordArt 22"/>
          <p:cNvSpPr>
            <a:spLocks noChangeArrowheads="1" noChangeShapeType="1" noTextEdit="1"/>
          </p:cNvSpPr>
          <p:nvPr/>
        </p:nvSpPr>
        <p:spPr bwMode="auto">
          <a:xfrm>
            <a:off x="2411413" y="404813"/>
            <a:ext cx="45529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200" b="1" i="1" kern="10">
                <a:ln w="12700">
                  <a:solidFill>
                    <a:srgbClr val="FF6161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ЭЛЕКТРИЧЕСКИЕ ЯВЛЕНИЯ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ngeld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1"/>
                  </p:tgtEl>
                </p:cond>
              </p:nextCondLst>
            </p:seq>
          </p:childTnLst>
        </p:cTn>
      </p:par>
    </p:tnLst>
    <p:bldLst>
      <p:bldP spid="14344" grpId="0" animBg="1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2290</TotalTime>
  <Words>670</Words>
  <Application>Microsoft Office PowerPoint</Application>
  <PresentationFormat>Экран (4:3)</PresentationFormat>
  <Paragraphs>126</Paragraphs>
  <Slides>27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Слои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Лицей №21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Наталья</cp:lastModifiedBy>
  <cp:revision>115</cp:revision>
  <dcterms:created xsi:type="dcterms:W3CDTF">2008-11-04T10:24:53Z</dcterms:created>
  <dcterms:modified xsi:type="dcterms:W3CDTF">2014-05-19T07:24:51Z</dcterms:modified>
</cp:coreProperties>
</file>