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65" r:id="rId5"/>
    <p:sldId id="259" r:id="rId6"/>
    <p:sldId id="270" r:id="rId7"/>
    <p:sldId id="260" r:id="rId8"/>
    <p:sldId id="268" r:id="rId9"/>
    <p:sldId id="261" r:id="rId10"/>
    <p:sldId id="262" r:id="rId11"/>
    <p:sldId id="263" r:id="rId12"/>
    <p:sldId id="264" r:id="rId13"/>
    <p:sldId id="266" r:id="rId14"/>
    <p:sldId id="269" r:id="rId15"/>
    <p:sldId id="267" r:id="rId1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vertBarState="maximized">
    <p:restoredLeft sz="15620"/>
    <p:restoredTop sz="94660"/>
  </p:normalViewPr>
  <p:slideViewPr>
    <p:cSldViewPr>
      <p:cViewPr>
        <p:scale>
          <a:sx n="89" d="100"/>
          <a:sy n="89" d="100"/>
        </p:scale>
        <p:origin x="-834" y="-7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ADD2612-CAFC-45BB-A8BD-A7047857C35C}" type="datetimeFigureOut">
              <a:rPr lang="ru-RU" smtClean="0"/>
              <a:pPr/>
              <a:t>22.09.2011</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95D8B10-21AD-4B24-848B-0EC3747A7BF4}"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7105" name="Rectangle 1"/>
          <p:cNvSpPr txBox="1">
            <a:spLocks noGrp="1" noRot="1" noChangeAspect="1"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p:spPr>
      </p:sp>
      <p:sp>
        <p:nvSpPr>
          <p:cNvPr id="47106" name="Rectangle 2"/>
          <p:cNvSpPr txBox="1">
            <a:spLocks noGrp="1" noChangeArrowheads="1"/>
          </p:cNvSpPr>
          <p:nvPr>
            <p:ph type="body" idx="1"/>
          </p:nvPr>
        </p:nvSpPr>
        <p:spPr bwMode="auto">
          <a:xfrm>
            <a:off x="685800" y="4343400"/>
            <a:ext cx="5486400" cy="4114800"/>
          </a:xfrm>
          <a:prstGeom prst="rect">
            <a:avLst/>
          </a:prstGeom>
          <a:noFill/>
          <a:ln>
            <a:round/>
            <a:headEnd/>
            <a:tailEnd/>
          </a:ln>
        </p:spPr>
        <p:txBody>
          <a:bodyPr wrap="none" anchor="ctr"/>
          <a:lstStyle/>
          <a:p>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E99F8D5-91DC-4F13-A4CB-52C8B8483F9D}" type="datetimeFigureOut">
              <a:rPr lang="ru-RU" smtClean="0"/>
              <a:pPr/>
              <a:t>22.09.2011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A27C8FE-FAA8-48A8-B65E-EBEE551E84AD}"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E99F8D5-91DC-4F13-A4CB-52C8B8483F9D}" type="datetimeFigureOut">
              <a:rPr lang="ru-RU" smtClean="0"/>
              <a:pPr/>
              <a:t>22.09.2011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A27C8FE-FAA8-48A8-B65E-EBEE551E84AD}"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E99F8D5-91DC-4F13-A4CB-52C8B8483F9D}" type="datetimeFigureOut">
              <a:rPr lang="ru-RU" smtClean="0"/>
              <a:pPr/>
              <a:t>22.09.2011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A27C8FE-FAA8-48A8-B65E-EBEE551E84AD}"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E99F8D5-91DC-4F13-A4CB-52C8B8483F9D}" type="datetimeFigureOut">
              <a:rPr lang="ru-RU" smtClean="0"/>
              <a:pPr/>
              <a:t>22.09.2011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A27C8FE-FAA8-48A8-B65E-EBEE551E84AD}"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E99F8D5-91DC-4F13-A4CB-52C8B8483F9D}" type="datetimeFigureOut">
              <a:rPr lang="ru-RU" smtClean="0"/>
              <a:pPr/>
              <a:t>22.09.2011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9A27C8FE-FAA8-48A8-B65E-EBEE551E84AD}"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E99F8D5-91DC-4F13-A4CB-52C8B8483F9D}" type="datetimeFigureOut">
              <a:rPr lang="ru-RU" smtClean="0"/>
              <a:pPr/>
              <a:t>22.09.2011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9A27C8FE-FAA8-48A8-B65E-EBEE551E84AD}"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E99F8D5-91DC-4F13-A4CB-52C8B8483F9D}" type="datetimeFigureOut">
              <a:rPr lang="ru-RU" smtClean="0"/>
              <a:pPr/>
              <a:t>22.09.2011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9A27C8FE-FAA8-48A8-B65E-EBEE551E84AD}"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E99F8D5-91DC-4F13-A4CB-52C8B8483F9D}" type="datetimeFigureOut">
              <a:rPr lang="ru-RU" smtClean="0"/>
              <a:pPr/>
              <a:t>22.09.2011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A27C8FE-FAA8-48A8-B65E-EBEE551E84AD}"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E99F8D5-91DC-4F13-A4CB-52C8B8483F9D}" type="datetimeFigureOut">
              <a:rPr lang="ru-RU" smtClean="0"/>
              <a:pPr/>
              <a:t>22.09.2011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A27C8FE-FAA8-48A8-B65E-EBEE551E84AD}"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E99F8D5-91DC-4F13-A4CB-52C8B8483F9D}" type="datetimeFigureOut">
              <a:rPr lang="ru-RU" smtClean="0"/>
              <a:pPr/>
              <a:t>22.09.2011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A27C8FE-FAA8-48A8-B65E-EBEE551E84AD}"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E99F8D5-91DC-4F13-A4CB-52C8B8483F9D}" type="datetimeFigureOut">
              <a:rPr lang="ru-RU" smtClean="0"/>
              <a:pPr/>
              <a:t>22.09.2011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A27C8FE-FAA8-48A8-B65E-EBEE551E84AD}"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99F8D5-91DC-4F13-A4CB-52C8B8483F9D}" type="datetimeFigureOut">
              <a:rPr lang="ru-RU" smtClean="0"/>
              <a:pPr/>
              <a:t>22.09.2011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A27C8FE-FAA8-48A8-B65E-EBEE551E84AD}"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 Id="rId5" Type="http://schemas.openxmlformats.org/officeDocument/2006/relationships/image" Target="../media/image16.jpeg"/><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1643051"/>
            <a:ext cx="7772400" cy="1957400"/>
          </a:xfrm>
        </p:spPr>
        <p:txBody>
          <a:bodyPr/>
          <a:lstStyle/>
          <a:p>
            <a:r>
              <a:rPr lang="ru-RU" dirty="0" smtClean="0">
                <a:solidFill>
                  <a:srgbClr val="C00000"/>
                </a:solidFill>
                <a:latin typeface="Arial Black" pitchFamily="34" charset="0"/>
              </a:rPr>
              <a:t>Куликовская битва 1380 год</a:t>
            </a:r>
            <a:br>
              <a:rPr lang="ru-RU" dirty="0" smtClean="0">
                <a:solidFill>
                  <a:srgbClr val="C00000"/>
                </a:solidFill>
                <a:latin typeface="Arial Black" pitchFamily="34" charset="0"/>
              </a:rPr>
            </a:br>
            <a:r>
              <a:rPr lang="ru-RU" sz="3200" dirty="0" smtClean="0">
                <a:solidFill>
                  <a:srgbClr val="002060"/>
                </a:solidFill>
              </a:rPr>
              <a:t>зрительный ряд урока</a:t>
            </a:r>
            <a:endParaRPr lang="ru-RU" dirty="0">
              <a:solidFill>
                <a:srgbClr val="002060"/>
              </a:solidFill>
            </a:endParaRPr>
          </a:p>
        </p:txBody>
      </p:sp>
      <p:sp>
        <p:nvSpPr>
          <p:cNvPr id="3" name="Подзаголовок 2"/>
          <p:cNvSpPr>
            <a:spLocks noGrp="1"/>
          </p:cNvSpPr>
          <p:nvPr>
            <p:ph type="subTitle" idx="1"/>
          </p:nvPr>
        </p:nvSpPr>
        <p:spPr>
          <a:xfrm>
            <a:off x="214282" y="5857892"/>
            <a:ext cx="8715436" cy="714380"/>
          </a:xfrm>
        </p:spPr>
        <p:txBody>
          <a:bodyPr>
            <a:normAutofit/>
          </a:bodyPr>
          <a:lstStyle/>
          <a:p>
            <a:r>
              <a:rPr lang="ru-RU" sz="1400" dirty="0" smtClean="0">
                <a:solidFill>
                  <a:srgbClr val="002060"/>
                </a:solidFill>
              </a:rPr>
              <a:t>Куликов Р.В. МБОУ СОШ № 28 ст. </a:t>
            </a:r>
            <a:r>
              <a:rPr lang="ru-RU" sz="1400" dirty="0" err="1" smtClean="0">
                <a:solidFill>
                  <a:srgbClr val="002060"/>
                </a:solidFill>
              </a:rPr>
              <a:t>Анастасиевская</a:t>
            </a:r>
            <a:endParaRPr lang="ru-RU" sz="1400" dirty="0" smtClean="0">
              <a:solidFill>
                <a:srgbClr val="002060"/>
              </a:solidFill>
            </a:endParaRPr>
          </a:p>
          <a:p>
            <a:r>
              <a:rPr lang="ru-RU" sz="1400" dirty="0" smtClean="0">
                <a:solidFill>
                  <a:srgbClr val="002060"/>
                </a:solidFill>
              </a:rPr>
              <a:t>2011</a:t>
            </a:r>
            <a:endParaRPr lang="ru-RU" sz="1400" dirty="0">
              <a:solidFill>
                <a:srgbClr val="00206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Саня\Мои документы\Мои рисунки\80349268_orig.jpg"/>
          <p:cNvPicPr>
            <a:picLocks noChangeAspect="1" noChangeArrowheads="1"/>
          </p:cNvPicPr>
          <p:nvPr/>
        </p:nvPicPr>
        <p:blipFill>
          <a:blip r:embed="rId2"/>
          <a:srcRect/>
          <a:stretch>
            <a:fillRect/>
          </a:stretch>
        </p:blipFill>
        <p:spPr bwMode="auto">
          <a:xfrm>
            <a:off x="285720" y="357166"/>
            <a:ext cx="8572560" cy="4576784"/>
          </a:xfrm>
          <a:prstGeom prst="rect">
            <a:avLst/>
          </a:prstGeom>
          <a:noFill/>
        </p:spPr>
      </p:pic>
      <p:sp>
        <p:nvSpPr>
          <p:cNvPr id="3" name="TextBox 2"/>
          <p:cNvSpPr txBox="1"/>
          <p:nvPr/>
        </p:nvSpPr>
        <p:spPr>
          <a:xfrm>
            <a:off x="2357422" y="5143512"/>
            <a:ext cx="4929222" cy="369332"/>
          </a:xfrm>
          <a:prstGeom prst="rect">
            <a:avLst/>
          </a:prstGeom>
          <a:noFill/>
        </p:spPr>
        <p:txBody>
          <a:bodyPr wrap="square" rtlCol="0">
            <a:spAutoFit/>
          </a:bodyPr>
          <a:lstStyle/>
          <a:p>
            <a:pPr algn="ctr"/>
            <a:r>
              <a:rPr lang="ru-RU" b="1" dirty="0" smtClean="0"/>
              <a:t>Куликово поле</a:t>
            </a:r>
            <a:endParaRPr lang="ru-RU"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diamond(in)">
                                      <p:cBhvr>
                                        <p:cTn id="7" dur="20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strips(downLeft)">
                                      <p:cBhvr>
                                        <p:cTn id="12"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Саня\Мои документы\Мои рисунки\pole-kulikovo.jpg"/>
          <p:cNvPicPr>
            <a:picLocks noChangeAspect="1" noChangeArrowheads="1"/>
          </p:cNvPicPr>
          <p:nvPr/>
        </p:nvPicPr>
        <p:blipFill>
          <a:blip r:embed="rId2"/>
          <a:srcRect/>
          <a:stretch>
            <a:fillRect/>
          </a:stretch>
        </p:blipFill>
        <p:spPr bwMode="auto">
          <a:xfrm>
            <a:off x="571472" y="285728"/>
            <a:ext cx="4214842" cy="4572022"/>
          </a:xfrm>
          <a:prstGeom prst="rect">
            <a:avLst/>
          </a:prstGeom>
          <a:noFill/>
        </p:spPr>
      </p:pic>
      <p:pic>
        <p:nvPicPr>
          <p:cNvPr id="2051" name="Picture 3" descr="C:\Documents and Settings\Саня\Мои документы\Мои рисунки\glrx690075683.jpg"/>
          <p:cNvPicPr>
            <a:picLocks noChangeAspect="1" noChangeArrowheads="1"/>
          </p:cNvPicPr>
          <p:nvPr/>
        </p:nvPicPr>
        <p:blipFill>
          <a:blip r:embed="rId3"/>
          <a:srcRect/>
          <a:stretch>
            <a:fillRect/>
          </a:stretch>
        </p:blipFill>
        <p:spPr bwMode="auto">
          <a:xfrm>
            <a:off x="4857752" y="571500"/>
            <a:ext cx="3929090" cy="5715000"/>
          </a:xfrm>
          <a:prstGeom prst="rect">
            <a:avLst/>
          </a:prstGeom>
          <a:noFill/>
        </p:spPr>
      </p:pic>
      <p:sp>
        <p:nvSpPr>
          <p:cNvPr id="4" name="TextBox 3"/>
          <p:cNvSpPr txBox="1"/>
          <p:nvPr/>
        </p:nvSpPr>
        <p:spPr>
          <a:xfrm>
            <a:off x="571472" y="4929198"/>
            <a:ext cx="4071966" cy="369332"/>
          </a:xfrm>
          <a:prstGeom prst="rect">
            <a:avLst/>
          </a:prstGeom>
          <a:noFill/>
        </p:spPr>
        <p:txBody>
          <a:bodyPr wrap="square" rtlCol="0">
            <a:spAutoFit/>
          </a:bodyPr>
          <a:lstStyle/>
          <a:p>
            <a:pPr algn="ctr"/>
            <a:r>
              <a:rPr lang="ru-RU" b="1" dirty="0" smtClean="0"/>
              <a:t>Князь Дмитрий </a:t>
            </a:r>
            <a:r>
              <a:rPr lang="ru-RU" b="1" dirty="0"/>
              <a:t>И</a:t>
            </a:r>
            <a:r>
              <a:rPr lang="ru-RU" b="1" dirty="0" smtClean="0"/>
              <a:t>ванович</a:t>
            </a:r>
            <a:endParaRPr lang="ru-RU" b="1" dirty="0"/>
          </a:p>
        </p:txBody>
      </p:sp>
      <p:sp>
        <p:nvSpPr>
          <p:cNvPr id="5" name="Прямоугольник 4"/>
          <p:cNvSpPr/>
          <p:nvPr/>
        </p:nvSpPr>
        <p:spPr>
          <a:xfrm>
            <a:off x="142844" y="5286388"/>
            <a:ext cx="4572032" cy="1477328"/>
          </a:xfrm>
          <a:prstGeom prst="rect">
            <a:avLst/>
          </a:prstGeom>
        </p:spPr>
        <p:txBody>
          <a:bodyPr wrap="square">
            <a:spAutoFit/>
          </a:bodyPr>
          <a:lstStyle/>
          <a:p>
            <a:pPr lvl="0" algn="just" fontAlgn="base">
              <a:spcBef>
                <a:spcPct val="0"/>
              </a:spcBef>
              <a:spcAft>
                <a:spcPct val="0"/>
              </a:spcAft>
            </a:pPr>
            <a:r>
              <a:rPr kumimoji="0" lang="ru-RU" b="1" i="0" u="none" strike="noStrike" cap="none" normalizeH="0" baseline="0" dirty="0" smtClean="0">
                <a:ln>
                  <a:noFill/>
                </a:ln>
                <a:solidFill>
                  <a:srgbClr val="002060"/>
                </a:solidFill>
                <a:effectLst/>
                <a:cs typeface="Times New Roman" pitchFamily="18" charset="0"/>
              </a:rPr>
              <a:t>«Лучше пасть, достойно смерть </a:t>
            </a:r>
            <a:r>
              <a:rPr kumimoji="0" lang="ru-RU" b="1" i="0" u="none" strike="noStrike" cap="none" normalizeH="0" baseline="0" dirty="0" err="1" smtClean="0">
                <a:ln>
                  <a:noFill/>
                </a:ln>
                <a:solidFill>
                  <a:srgbClr val="002060"/>
                </a:solidFill>
                <a:effectLst/>
                <a:cs typeface="Times New Roman" pitchFamily="18" charset="0"/>
              </a:rPr>
              <a:t>преемля</a:t>
            </a:r>
            <a:r>
              <a:rPr kumimoji="0" lang="ru-RU" b="1" i="0" u="none" strike="noStrike" cap="none" normalizeH="0" baseline="0" dirty="0" smtClean="0">
                <a:ln>
                  <a:noFill/>
                </a:ln>
                <a:solidFill>
                  <a:srgbClr val="002060"/>
                </a:solidFill>
                <a:effectLst/>
                <a:cs typeface="Times New Roman" pitchFamily="18" charset="0"/>
              </a:rPr>
              <a:t>,</a:t>
            </a:r>
            <a:endParaRPr kumimoji="0" lang="ru-RU" b="1" i="0" u="none" strike="noStrike" cap="none" normalizeH="0" baseline="0" dirty="0" smtClean="0">
              <a:ln>
                <a:noFill/>
              </a:ln>
              <a:solidFill>
                <a:srgbClr val="002060"/>
              </a:solidFill>
              <a:effectLst/>
            </a:endParaRPr>
          </a:p>
          <a:p>
            <a:pPr lvl="0" algn="just" eaLnBrk="0" fontAlgn="base" hangingPunct="0">
              <a:spcBef>
                <a:spcPct val="0"/>
              </a:spcBef>
              <a:spcAft>
                <a:spcPct val="0"/>
              </a:spcAft>
            </a:pPr>
            <a:r>
              <a:rPr kumimoji="0" lang="ru-RU" b="1" i="0" u="none" strike="noStrike" cap="none" normalizeH="0" baseline="0" dirty="0" smtClean="0">
                <a:ln>
                  <a:noFill/>
                </a:ln>
                <a:solidFill>
                  <a:srgbClr val="002060"/>
                </a:solidFill>
                <a:effectLst/>
                <a:cs typeface="Times New Roman" pitchFamily="18" charset="0"/>
              </a:rPr>
              <a:t>Чем позором жизнь свою сберечь,</a:t>
            </a:r>
            <a:endParaRPr kumimoji="0" lang="ru-RU" b="1" i="0" u="none" strike="noStrike" cap="none" normalizeH="0" baseline="0" dirty="0" smtClean="0">
              <a:ln>
                <a:noFill/>
              </a:ln>
              <a:solidFill>
                <a:srgbClr val="002060"/>
              </a:solidFill>
              <a:effectLst/>
            </a:endParaRPr>
          </a:p>
          <a:p>
            <a:pPr lvl="0" algn="just" eaLnBrk="0" fontAlgn="base" hangingPunct="0">
              <a:spcBef>
                <a:spcPct val="0"/>
              </a:spcBef>
              <a:spcAft>
                <a:spcPct val="0"/>
              </a:spcAft>
            </a:pPr>
            <a:r>
              <a:rPr kumimoji="0" lang="ru-RU" b="1" i="0" u="none" strike="noStrike" cap="none" normalizeH="0" baseline="0" dirty="0" smtClean="0">
                <a:ln>
                  <a:noFill/>
                </a:ln>
                <a:solidFill>
                  <a:srgbClr val="002060"/>
                </a:solidFill>
                <a:effectLst/>
                <a:cs typeface="Times New Roman" pitchFamily="18" charset="0"/>
              </a:rPr>
              <a:t>Чтобы защитить родную землю,</a:t>
            </a:r>
            <a:endParaRPr kumimoji="0" lang="ru-RU" b="1" i="0" u="none" strike="noStrike" cap="none" normalizeH="0" baseline="0" dirty="0" smtClean="0">
              <a:ln>
                <a:noFill/>
              </a:ln>
              <a:solidFill>
                <a:srgbClr val="002060"/>
              </a:solidFill>
              <a:effectLst/>
            </a:endParaRPr>
          </a:p>
          <a:p>
            <a:pPr lvl="0" algn="just" eaLnBrk="0" fontAlgn="base" hangingPunct="0">
              <a:spcBef>
                <a:spcPct val="0"/>
              </a:spcBef>
              <a:spcAft>
                <a:spcPct val="0"/>
              </a:spcAft>
            </a:pPr>
            <a:r>
              <a:rPr kumimoji="0" lang="ru-RU" b="1" i="0" u="none" strike="noStrike" cap="none" normalizeH="0" baseline="0" dirty="0" smtClean="0">
                <a:ln>
                  <a:noFill/>
                </a:ln>
                <a:solidFill>
                  <a:srgbClr val="002060"/>
                </a:solidFill>
                <a:effectLst/>
                <a:cs typeface="Times New Roman" pitchFamily="18" charset="0"/>
              </a:rPr>
              <a:t>Мы готовы в эту землю лечь!»</a:t>
            </a:r>
            <a:endParaRPr kumimoji="0" lang="ru-RU" b="1" i="0" u="none" strike="noStrike" cap="none" normalizeH="0" baseline="0" dirty="0" smtClean="0">
              <a:ln>
                <a:noFill/>
              </a:ln>
              <a:solidFill>
                <a:srgbClr val="002060"/>
              </a:solidFill>
              <a:effectLst/>
            </a:endParaRPr>
          </a:p>
          <a:p>
            <a:pPr lvl="0" algn="just" eaLnBrk="0" fontAlgn="base" hangingPunct="0">
              <a:spcBef>
                <a:spcPct val="0"/>
              </a:spcBef>
              <a:spcAft>
                <a:spcPct val="0"/>
              </a:spcAft>
            </a:pPr>
            <a:r>
              <a:rPr kumimoji="0" lang="ru-RU" b="1" i="1" u="none" strike="noStrike" cap="none" normalizeH="0" baseline="0" dirty="0" smtClean="0">
                <a:ln>
                  <a:noFill/>
                </a:ln>
                <a:solidFill>
                  <a:srgbClr val="002060"/>
                </a:solidFill>
                <a:effectLst/>
                <a:cs typeface="Times New Roman" pitchFamily="18" charset="0"/>
              </a:rPr>
              <a:t>(</a:t>
            </a:r>
            <a:r>
              <a:rPr kumimoji="0" lang="ru-RU" sz="1600" b="1" i="1" u="none" strike="noStrike" cap="none" normalizeH="0" baseline="0" dirty="0" smtClean="0">
                <a:ln>
                  <a:noFill/>
                </a:ln>
                <a:solidFill>
                  <a:srgbClr val="002060"/>
                </a:solidFill>
                <a:effectLst/>
                <a:cs typeface="Times New Roman" pitchFamily="18" charset="0"/>
              </a:rPr>
              <a:t>Н. Старшинов «Там, за </a:t>
            </a:r>
            <a:r>
              <a:rPr kumimoji="0" lang="ru-RU" sz="1600" b="1" i="1" u="none" strike="noStrike" cap="none" normalizeH="0" baseline="0" dirty="0" err="1" smtClean="0">
                <a:ln>
                  <a:noFill/>
                </a:ln>
                <a:solidFill>
                  <a:srgbClr val="002060"/>
                </a:solidFill>
                <a:effectLst/>
                <a:cs typeface="Times New Roman" pitchFamily="18" charset="0"/>
              </a:rPr>
              <a:t>Непрядвою</a:t>
            </a:r>
            <a:r>
              <a:rPr kumimoji="0" lang="ru-RU" sz="1600" b="1" i="1" u="none" strike="noStrike" cap="none" normalizeH="0" baseline="0" dirty="0" smtClean="0">
                <a:ln>
                  <a:noFill/>
                </a:ln>
                <a:solidFill>
                  <a:srgbClr val="002060"/>
                </a:solidFill>
                <a:effectLst/>
                <a:cs typeface="Times New Roman" pitchFamily="18" charset="0"/>
              </a:rPr>
              <a:t>, </a:t>
            </a:r>
            <a:r>
              <a:rPr kumimoji="0" lang="ru-RU" sz="1600" b="1" i="1" u="none" strike="noStrike" cap="none" normalizeH="0" baseline="0" dirty="0" err="1" smtClean="0">
                <a:ln>
                  <a:noFill/>
                </a:ln>
                <a:solidFill>
                  <a:srgbClr val="002060"/>
                </a:solidFill>
                <a:effectLst/>
                <a:cs typeface="Times New Roman" pitchFamily="18" charset="0"/>
              </a:rPr>
              <a:t>за</a:t>
            </a:r>
            <a:r>
              <a:rPr kumimoji="0" lang="ru-RU" sz="1600" b="1" i="1" u="none" strike="noStrike" cap="none" normalizeH="0" baseline="0" dirty="0" smtClean="0">
                <a:ln>
                  <a:noFill/>
                </a:ln>
                <a:solidFill>
                  <a:srgbClr val="002060"/>
                </a:solidFill>
                <a:effectLst/>
                <a:cs typeface="Times New Roman" pitchFamily="18" charset="0"/>
              </a:rPr>
              <a:t> Доном»)</a:t>
            </a:r>
            <a:endParaRPr kumimoji="0" lang="ru-RU" sz="1600" b="1" i="0" u="none" strike="noStrike" cap="none" normalizeH="0" baseline="0" dirty="0" smtClean="0">
              <a:ln>
                <a:noFill/>
              </a:ln>
              <a:solidFill>
                <a:srgbClr val="002060"/>
              </a:solidFill>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box(in)">
                                      <p:cBhvr>
                                        <p:cTn id="7" dur="2000"/>
                                        <p:tgtEl>
                                          <p:spTgt spid="2050"/>
                                        </p:tgtEl>
                                      </p:cBhvr>
                                    </p:animEffect>
                                  </p:childTnLst>
                                </p:cTn>
                              </p:par>
                              <p:par>
                                <p:cTn id="8" presetID="4" presetClass="entr" presetSubtype="16" fill="hold" nodeType="withEffect">
                                  <p:stCondLst>
                                    <p:cond delay="0"/>
                                  </p:stCondLst>
                                  <p:childTnLst>
                                    <p:set>
                                      <p:cBhvr>
                                        <p:cTn id="9" dur="1" fill="hold">
                                          <p:stCondLst>
                                            <p:cond delay="0"/>
                                          </p:stCondLst>
                                        </p:cTn>
                                        <p:tgtEl>
                                          <p:spTgt spid="2051"/>
                                        </p:tgtEl>
                                        <p:attrNameLst>
                                          <p:attrName>style.visibility</p:attrName>
                                        </p:attrNameLst>
                                      </p:cBhvr>
                                      <p:to>
                                        <p:strVal val="visible"/>
                                      </p:to>
                                    </p:set>
                                    <p:animEffect transition="in" filter="box(in)">
                                      <p:cBhvr>
                                        <p:cTn id="10" dur="2000"/>
                                        <p:tgtEl>
                                          <p:spTgt spid="2051"/>
                                        </p:tgtEl>
                                      </p:cBhvr>
                                    </p:animEffect>
                                  </p:childTnLst>
                                </p:cTn>
                              </p:par>
                            </p:childTnLst>
                          </p:cTn>
                        </p:par>
                      </p:childTnLst>
                    </p:cTn>
                  </p:par>
                  <p:par>
                    <p:cTn id="11" fill="hold">
                      <p:stCondLst>
                        <p:cond delay="indefinite"/>
                      </p:stCondLst>
                      <p:childTnLst>
                        <p:par>
                          <p:cTn id="12" fill="hold">
                            <p:stCondLst>
                              <p:cond delay="0"/>
                            </p:stCondLst>
                            <p:childTnLst>
                              <p:par>
                                <p:cTn id="13" presetID="18" presetClass="entr" presetSubtype="12" fill="hold"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Effect transition="in" filter="strips(downLeft)">
                                      <p:cBhvr>
                                        <p:cTn id="15" dur="2000"/>
                                        <p:tgtEl>
                                          <p:spTgt spid="4">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55" presetClass="entr" presetSubtype="0" fill="hold" nodeType="clickEffect">
                                  <p:stCondLst>
                                    <p:cond delay="0"/>
                                  </p:stCondLst>
                                  <p:childTnLst>
                                    <p:set>
                                      <p:cBhvr>
                                        <p:cTn id="19" dur="1" fill="hold">
                                          <p:stCondLst>
                                            <p:cond delay="0"/>
                                          </p:stCondLst>
                                        </p:cTn>
                                        <p:tgtEl>
                                          <p:spTgt spid="5">
                                            <p:txEl>
                                              <p:pRg st="0" end="0"/>
                                            </p:txEl>
                                          </p:spTgt>
                                        </p:tgtEl>
                                        <p:attrNameLst>
                                          <p:attrName>style.visibility</p:attrName>
                                        </p:attrNameLst>
                                      </p:cBhvr>
                                      <p:to>
                                        <p:strVal val="visible"/>
                                      </p:to>
                                    </p:set>
                                    <p:anim calcmode="lin" valueType="num">
                                      <p:cBhvr>
                                        <p:cTn id="20" dur="2000" fill="hold"/>
                                        <p:tgtEl>
                                          <p:spTgt spid="5">
                                            <p:txEl>
                                              <p:pRg st="0" end="0"/>
                                            </p:txEl>
                                          </p:spTgt>
                                        </p:tgtEl>
                                        <p:attrNameLst>
                                          <p:attrName>ppt_w</p:attrName>
                                        </p:attrNameLst>
                                      </p:cBhvr>
                                      <p:tavLst>
                                        <p:tav tm="0">
                                          <p:val>
                                            <p:strVal val="#ppt_w*0.70"/>
                                          </p:val>
                                        </p:tav>
                                        <p:tav tm="100000">
                                          <p:val>
                                            <p:strVal val="#ppt_w"/>
                                          </p:val>
                                        </p:tav>
                                      </p:tavLst>
                                    </p:anim>
                                    <p:anim calcmode="lin" valueType="num">
                                      <p:cBhvr>
                                        <p:cTn id="21" dur="2000" fill="hold"/>
                                        <p:tgtEl>
                                          <p:spTgt spid="5">
                                            <p:txEl>
                                              <p:pRg st="0" end="0"/>
                                            </p:txEl>
                                          </p:spTgt>
                                        </p:tgtEl>
                                        <p:attrNameLst>
                                          <p:attrName>ppt_h</p:attrName>
                                        </p:attrNameLst>
                                      </p:cBhvr>
                                      <p:tavLst>
                                        <p:tav tm="0">
                                          <p:val>
                                            <p:strVal val="#ppt_h"/>
                                          </p:val>
                                        </p:tav>
                                        <p:tav tm="100000">
                                          <p:val>
                                            <p:strVal val="#ppt_h"/>
                                          </p:val>
                                        </p:tav>
                                      </p:tavLst>
                                    </p:anim>
                                    <p:animEffect transition="in" filter="fade">
                                      <p:cBhvr>
                                        <p:cTn id="22" dur="2000"/>
                                        <p:tgtEl>
                                          <p:spTgt spid="5">
                                            <p:txEl>
                                              <p:pRg st="0" end="0"/>
                                            </p:txEl>
                                          </p:spTgt>
                                        </p:tgtEl>
                                      </p:cBhvr>
                                    </p:animEffect>
                                  </p:childTnLst>
                                </p:cTn>
                              </p:par>
                              <p:par>
                                <p:cTn id="23" presetID="55" presetClass="entr" presetSubtype="0" fill="hold" nodeType="withEffect">
                                  <p:stCondLst>
                                    <p:cond delay="0"/>
                                  </p:stCondLst>
                                  <p:childTnLst>
                                    <p:set>
                                      <p:cBhvr>
                                        <p:cTn id="24" dur="1" fill="hold">
                                          <p:stCondLst>
                                            <p:cond delay="0"/>
                                          </p:stCondLst>
                                        </p:cTn>
                                        <p:tgtEl>
                                          <p:spTgt spid="5">
                                            <p:txEl>
                                              <p:pRg st="1" end="1"/>
                                            </p:txEl>
                                          </p:spTgt>
                                        </p:tgtEl>
                                        <p:attrNameLst>
                                          <p:attrName>style.visibility</p:attrName>
                                        </p:attrNameLst>
                                      </p:cBhvr>
                                      <p:to>
                                        <p:strVal val="visible"/>
                                      </p:to>
                                    </p:set>
                                    <p:anim calcmode="lin" valueType="num">
                                      <p:cBhvr>
                                        <p:cTn id="25" dur="2000" fill="hold"/>
                                        <p:tgtEl>
                                          <p:spTgt spid="5">
                                            <p:txEl>
                                              <p:pRg st="1" end="1"/>
                                            </p:txEl>
                                          </p:spTgt>
                                        </p:tgtEl>
                                        <p:attrNameLst>
                                          <p:attrName>ppt_w</p:attrName>
                                        </p:attrNameLst>
                                      </p:cBhvr>
                                      <p:tavLst>
                                        <p:tav tm="0">
                                          <p:val>
                                            <p:strVal val="#ppt_w*0.70"/>
                                          </p:val>
                                        </p:tav>
                                        <p:tav tm="100000">
                                          <p:val>
                                            <p:strVal val="#ppt_w"/>
                                          </p:val>
                                        </p:tav>
                                      </p:tavLst>
                                    </p:anim>
                                    <p:anim calcmode="lin" valueType="num">
                                      <p:cBhvr>
                                        <p:cTn id="26" dur="2000" fill="hold"/>
                                        <p:tgtEl>
                                          <p:spTgt spid="5">
                                            <p:txEl>
                                              <p:pRg st="1" end="1"/>
                                            </p:txEl>
                                          </p:spTgt>
                                        </p:tgtEl>
                                        <p:attrNameLst>
                                          <p:attrName>ppt_h</p:attrName>
                                        </p:attrNameLst>
                                      </p:cBhvr>
                                      <p:tavLst>
                                        <p:tav tm="0">
                                          <p:val>
                                            <p:strVal val="#ppt_h"/>
                                          </p:val>
                                        </p:tav>
                                        <p:tav tm="100000">
                                          <p:val>
                                            <p:strVal val="#ppt_h"/>
                                          </p:val>
                                        </p:tav>
                                      </p:tavLst>
                                    </p:anim>
                                    <p:animEffect transition="in" filter="fade">
                                      <p:cBhvr>
                                        <p:cTn id="27" dur="2000"/>
                                        <p:tgtEl>
                                          <p:spTgt spid="5">
                                            <p:txEl>
                                              <p:pRg st="1" end="1"/>
                                            </p:txEl>
                                          </p:spTgt>
                                        </p:tgtEl>
                                      </p:cBhvr>
                                    </p:animEffect>
                                  </p:childTnLst>
                                </p:cTn>
                              </p:par>
                              <p:par>
                                <p:cTn id="28" presetID="55" presetClass="entr" presetSubtype="0" fill="hold" nodeType="withEffect">
                                  <p:stCondLst>
                                    <p:cond delay="0"/>
                                  </p:stCondLst>
                                  <p:childTnLst>
                                    <p:set>
                                      <p:cBhvr>
                                        <p:cTn id="29" dur="1" fill="hold">
                                          <p:stCondLst>
                                            <p:cond delay="0"/>
                                          </p:stCondLst>
                                        </p:cTn>
                                        <p:tgtEl>
                                          <p:spTgt spid="5">
                                            <p:txEl>
                                              <p:pRg st="2" end="2"/>
                                            </p:txEl>
                                          </p:spTgt>
                                        </p:tgtEl>
                                        <p:attrNameLst>
                                          <p:attrName>style.visibility</p:attrName>
                                        </p:attrNameLst>
                                      </p:cBhvr>
                                      <p:to>
                                        <p:strVal val="visible"/>
                                      </p:to>
                                    </p:set>
                                    <p:anim calcmode="lin" valueType="num">
                                      <p:cBhvr>
                                        <p:cTn id="30" dur="2000" fill="hold"/>
                                        <p:tgtEl>
                                          <p:spTgt spid="5">
                                            <p:txEl>
                                              <p:pRg st="2" end="2"/>
                                            </p:txEl>
                                          </p:spTgt>
                                        </p:tgtEl>
                                        <p:attrNameLst>
                                          <p:attrName>ppt_w</p:attrName>
                                        </p:attrNameLst>
                                      </p:cBhvr>
                                      <p:tavLst>
                                        <p:tav tm="0">
                                          <p:val>
                                            <p:strVal val="#ppt_w*0.70"/>
                                          </p:val>
                                        </p:tav>
                                        <p:tav tm="100000">
                                          <p:val>
                                            <p:strVal val="#ppt_w"/>
                                          </p:val>
                                        </p:tav>
                                      </p:tavLst>
                                    </p:anim>
                                    <p:anim calcmode="lin" valueType="num">
                                      <p:cBhvr>
                                        <p:cTn id="31" dur="2000" fill="hold"/>
                                        <p:tgtEl>
                                          <p:spTgt spid="5">
                                            <p:txEl>
                                              <p:pRg st="2" end="2"/>
                                            </p:txEl>
                                          </p:spTgt>
                                        </p:tgtEl>
                                        <p:attrNameLst>
                                          <p:attrName>ppt_h</p:attrName>
                                        </p:attrNameLst>
                                      </p:cBhvr>
                                      <p:tavLst>
                                        <p:tav tm="0">
                                          <p:val>
                                            <p:strVal val="#ppt_h"/>
                                          </p:val>
                                        </p:tav>
                                        <p:tav tm="100000">
                                          <p:val>
                                            <p:strVal val="#ppt_h"/>
                                          </p:val>
                                        </p:tav>
                                      </p:tavLst>
                                    </p:anim>
                                    <p:animEffect transition="in" filter="fade">
                                      <p:cBhvr>
                                        <p:cTn id="32" dur="2000"/>
                                        <p:tgtEl>
                                          <p:spTgt spid="5">
                                            <p:txEl>
                                              <p:pRg st="2" end="2"/>
                                            </p:txEl>
                                          </p:spTgt>
                                        </p:tgtEl>
                                      </p:cBhvr>
                                    </p:animEffect>
                                  </p:childTnLst>
                                </p:cTn>
                              </p:par>
                              <p:par>
                                <p:cTn id="33" presetID="55" presetClass="entr" presetSubtype="0" fill="hold" nodeType="withEffect">
                                  <p:stCondLst>
                                    <p:cond delay="0"/>
                                  </p:stCondLst>
                                  <p:childTnLst>
                                    <p:set>
                                      <p:cBhvr>
                                        <p:cTn id="34" dur="1" fill="hold">
                                          <p:stCondLst>
                                            <p:cond delay="0"/>
                                          </p:stCondLst>
                                        </p:cTn>
                                        <p:tgtEl>
                                          <p:spTgt spid="5">
                                            <p:txEl>
                                              <p:pRg st="3" end="3"/>
                                            </p:txEl>
                                          </p:spTgt>
                                        </p:tgtEl>
                                        <p:attrNameLst>
                                          <p:attrName>style.visibility</p:attrName>
                                        </p:attrNameLst>
                                      </p:cBhvr>
                                      <p:to>
                                        <p:strVal val="visible"/>
                                      </p:to>
                                    </p:set>
                                    <p:anim calcmode="lin" valueType="num">
                                      <p:cBhvr>
                                        <p:cTn id="35" dur="2000" fill="hold"/>
                                        <p:tgtEl>
                                          <p:spTgt spid="5">
                                            <p:txEl>
                                              <p:pRg st="3" end="3"/>
                                            </p:txEl>
                                          </p:spTgt>
                                        </p:tgtEl>
                                        <p:attrNameLst>
                                          <p:attrName>ppt_w</p:attrName>
                                        </p:attrNameLst>
                                      </p:cBhvr>
                                      <p:tavLst>
                                        <p:tav tm="0">
                                          <p:val>
                                            <p:strVal val="#ppt_w*0.70"/>
                                          </p:val>
                                        </p:tav>
                                        <p:tav tm="100000">
                                          <p:val>
                                            <p:strVal val="#ppt_w"/>
                                          </p:val>
                                        </p:tav>
                                      </p:tavLst>
                                    </p:anim>
                                    <p:anim calcmode="lin" valueType="num">
                                      <p:cBhvr>
                                        <p:cTn id="36" dur="2000" fill="hold"/>
                                        <p:tgtEl>
                                          <p:spTgt spid="5">
                                            <p:txEl>
                                              <p:pRg st="3" end="3"/>
                                            </p:txEl>
                                          </p:spTgt>
                                        </p:tgtEl>
                                        <p:attrNameLst>
                                          <p:attrName>ppt_h</p:attrName>
                                        </p:attrNameLst>
                                      </p:cBhvr>
                                      <p:tavLst>
                                        <p:tav tm="0">
                                          <p:val>
                                            <p:strVal val="#ppt_h"/>
                                          </p:val>
                                        </p:tav>
                                        <p:tav tm="100000">
                                          <p:val>
                                            <p:strVal val="#ppt_h"/>
                                          </p:val>
                                        </p:tav>
                                      </p:tavLst>
                                    </p:anim>
                                    <p:animEffect transition="in" filter="fade">
                                      <p:cBhvr>
                                        <p:cTn id="37" dur="2000"/>
                                        <p:tgtEl>
                                          <p:spTgt spid="5">
                                            <p:txEl>
                                              <p:pRg st="3" end="3"/>
                                            </p:txEl>
                                          </p:spTgt>
                                        </p:tgtEl>
                                      </p:cBhvr>
                                    </p:animEffect>
                                  </p:childTnLst>
                                </p:cTn>
                              </p:par>
                              <p:par>
                                <p:cTn id="38" presetID="55" presetClass="entr" presetSubtype="0" fill="hold" nodeType="withEffect">
                                  <p:stCondLst>
                                    <p:cond delay="0"/>
                                  </p:stCondLst>
                                  <p:childTnLst>
                                    <p:set>
                                      <p:cBhvr>
                                        <p:cTn id="39" dur="1" fill="hold">
                                          <p:stCondLst>
                                            <p:cond delay="0"/>
                                          </p:stCondLst>
                                        </p:cTn>
                                        <p:tgtEl>
                                          <p:spTgt spid="5">
                                            <p:txEl>
                                              <p:pRg st="4" end="4"/>
                                            </p:txEl>
                                          </p:spTgt>
                                        </p:tgtEl>
                                        <p:attrNameLst>
                                          <p:attrName>style.visibility</p:attrName>
                                        </p:attrNameLst>
                                      </p:cBhvr>
                                      <p:to>
                                        <p:strVal val="visible"/>
                                      </p:to>
                                    </p:set>
                                    <p:anim calcmode="lin" valueType="num">
                                      <p:cBhvr>
                                        <p:cTn id="40" dur="2000" fill="hold"/>
                                        <p:tgtEl>
                                          <p:spTgt spid="5">
                                            <p:txEl>
                                              <p:pRg st="4" end="4"/>
                                            </p:txEl>
                                          </p:spTgt>
                                        </p:tgtEl>
                                        <p:attrNameLst>
                                          <p:attrName>ppt_w</p:attrName>
                                        </p:attrNameLst>
                                      </p:cBhvr>
                                      <p:tavLst>
                                        <p:tav tm="0">
                                          <p:val>
                                            <p:strVal val="#ppt_w*0.70"/>
                                          </p:val>
                                        </p:tav>
                                        <p:tav tm="100000">
                                          <p:val>
                                            <p:strVal val="#ppt_w"/>
                                          </p:val>
                                        </p:tav>
                                      </p:tavLst>
                                    </p:anim>
                                    <p:anim calcmode="lin" valueType="num">
                                      <p:cBhvr>
                                        <p:cTn id="41" dur="2000" fill="hold"/>
                                        <p:tgtEl>
                                          <p:spTgt spid="5">
                                            <p:txEl>
                                              <p:pRg st="4" end="4"/>
                                            </p:txEl>
                                          </p:spTgt>
                                        </p:tgtEl>
                                        <p:attrNameLst>
                                          <p:attrName>ppt_h</p:attrName>
                                        </p:attrNameLst>
                                      </p:cBhvr>
                                      <p:tavLst>
                                        <p:tav tm="0">
                                          <p:val>
                                            <p:strVal val="#ppt_h"/>
                                          </p:val>
                                        </p:tav>
                                        <p:tav tm="100000">
                                          <p:val>
                                            <p:strVal val="#ppt_h"/>
                                          </p:val>
                                        </p:tav>
                                      </p:tavLst>
                                    </p:anim>
                                    <p:animEffect transition="in" filter="fade">
                                      <p:cBhvr>
                                        <p:cTn id="42" dur="20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Саня\Мои документы\Мои рисунки\220px-Blessing_Dmitry_Ivanovich_(Novoskoltsev).jpg"/>
          <p:cNvPicPr>
            <a:picLocks noChangeAspect="1" noChangeArrowheads="1"/>
          </p:cNvPicPr>
          <p:nvPr/>
        </p:nvPicPr>
        <p:blipFill>
          <a:blip r:embed="rId2"/>
          <a:srcRect/>
          <a:stretch>
            <a:fillRect/>
          </a:stretch>
        </p:blipFill>
        <p:spPr bwMode="auto">
          <a:xfrm>
            <a:off x="1071539" y="285728"/>
            <a:ext cx="4505350" cy="6286544"/>
          </a:xfrm>
          <a:prstGeom prst="rect">
            <a:avLst/>
          </a:prstGeom>
          <a:noFill/>
        </p:spPr>
      </p:pic>
      <p:sp>
        <p:nvSpPr>
          <p:cNvPr id="3" name="TextBox 2"/>
          <p:cNvSpPr txBox="1"/>
          <p:nvPr/>
        </p:nvSpPr>
        <p:spPr>
          <a:xfrm>
            <a:off x="5715008" y="1357298"/>
            <a:ext cx="3143272" cy="1600438"/>
          </a:xfrm>
          <a:prstGeom prst="rect">
            <a:avLst/>
          </a:prstGeom>
          <a:noFill/>
        </p:spPr>
        <p:txBody>
          <a:bodyPr wrap="square" rtlCol="0">
            <a:spAutoFit/>
          </a:bodyPr>
          <a:lstStyle/>
          <a:p>
            <a:pPr algn="ctr"/>
            <a:r>
              <a:rPr lang="ru-RU" sz="2000" b="1" dirty="0" smtClean="0"/>
              <a:t>Преподобный Сергий благословляет князя Дмитрия на борьбу с Мамаем</a:t>
            </a:r>
          </a:p>
          <a:p>
            <a:pPr algn="r"/>
            <a:r>
              <a:rPr lang="ru-RU" b="1" i="1" dirty="0" err="1" smtClean="0"/>
              <a:t>Новоскольцев</a:t>
            </a:r>
            <a:r>
              <a:rPr lang="ru-RU" b="1" i="1" dirty="0" smtClean="0"/>
              <a:t> А.</a:t>
            </a:r>
            <a:endParaRPr lang="ru-RU" b="1" i="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nodeType="click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barn(inHorizontal)">
                                      <p:cBhvr>
                                        <p:cTn id="7" dur="2000"/>
                                        <p:tgtEl>
                                          <p:spTgt spid="9218"/>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par>
                                <p:cTn id="13" presetID="6" presetClass="entr" presetSubtype="16"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circle(in)">
                                      <p:cBhvr>
                                        <p:cTn id="15"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Саня\Мои документы\Мои рисунки\49f6118c569dt.jpg"/>
          <p:cNvPicPr>
            <a:picLocks noChangeAspect="1" noChangeArrowheads="1"/>
          </p:cNvPicPr>
          <p:nvPr/>
        </p:nvPicPr>
        <p:blipFill>
          <a:blip r:embed="rId2"/>
          <a:srcRect/>
          <a:stretch>
            <a:fillRect/>
          </a:stretch>
        </p:blipFill>
        <p:spPr bwMode="auto">
          <a:xfrm>
            <a:off x="357158" y="142852"/>
            <a:ext cx="8215370" cy="5486423"/>
          </a:xfrm>
          <a:prstGeom prst="rect">
            <a:avLst/>
          </a:prstGeom>
          <a:noFill/>
        </p:spPr>
      </p:pic>
      <p:sp>
        <p:nvSpPr>
          <p:cNvPr id="3" name="TextBox 2"/>
          <p:cNvSpPr txBox="1"/>
          <p:nvPr/>
        </p:nvSpPr>
        <p:spPr>
          <a:xfrm>
            <a:off x="2428860" y="5786454"/>
            <a:ext cx="4286280" cy="369332"/>
          </a:xfrm>
          <a:prstGeom prst="rect">
            <a:avLst/>
          </a:prstGeom>
          <a:noFill/>
        </p:spPr>
        <p:txBody>
          <a:bodyPr wrap="square" rtlCol="0">
            <a:spAutoFit/>
          </a:bodyPr>
          <a:lstStyle/>
          <a:p>
            <a:pPr algn="ctr"/>
            <a:r>
              <a:rPr lang="ru-RU" b="1" dirty="0" smtClean="0"/>
              <a:t>А.Бубнов  К полю Куликову</a:t>
            </a:r>
            <a:endParaRPr lang="ru-RU"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circle(in)">
                                      <p:cBhvr>
                                        <p:cTn id="7" dur="2000"/>
                                        <p:tgtEl>
                                          <p:spTgt spid="307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srcRect/>
          <a:stretch>
            <a:fillRect/>
          </a:stretch>
        </p:blipFill>
        <p:spPr bwMode="auto">
          <a:xfrm>
            <a:off x="250825" y="642918"/>
            <a:ext cx="3659188" cy="5072099"/>
          </a:xfrm>
          <a:prstGeom prst="rect">
            <a:avLst/>
          </a:prstGeom>
          <a:noFill/>
          <a:ln w="9525">
            <a:noFill/>
            <a:round/>
            <a:headEnd/>
            <a:tailEnd/>
          </a:ln>
          <a:effectLst/>
        </p:spPr>
      </p:pic>
      <p:sp>
        <p:nvSpPr>
          <p:cNvPr id="3" name="Прямоугольник 2"/>
          <p:cNvSpPr/>
          <p:nvPr/>
        </p:nvSpPr>
        <p:spPr>
          <a:xfrm>
            <a:off x="285720" y="5857892"/>
            <a:ext cx="3571900" cy="400110"/>
          </a:xfrm>
          <a:prstGeom prst="rect">
            <a:avLst/>
          </a:prstGeom>
        </p:spPr>
        <p:txBody>
          <a:bodyPr wrap="square">
            <a:spAutoFit/>
          </a:bodyPr>
          <a:lstStyle/>
          <a:p>
            <a:pPr marL="609600" indent="-608013" algn="ctr">
              <a:spcBef>
                <a:spcPts val="1200"/>
              </a:spcBef>
              <a:tabLst>
                <a:tab pos="609600" algn="l"/>
                <a:tab pos="1524000" algn="l"/>
                <a:tab pos="2438400" algn="l"/>
                <a:tab pos="3352800" algn="l"/>
                <a:tab pos="4267200" algn="l"/>
                <a:tab pos="5181600" algn="l"/>
                <a:tab pos="6096000" algn="l"/>
                <a:tab pos="7010400" algn="l"/>
                <a:tab pos="7924800" algn="l"/>
                <a:tab pos="8839200" algn="l"/>
                <a:tab pos="9753600" algn="l"/>
                <a:tab pos="10668000" algn="l"/>
              </a:tabLst>
            </a:pPr>
            <a:r>
              <a:rPr lang="ru-RU" sz="2000" b="1" dirty="0" smtClean="0">
                <a:solidFill>
                  <a:srgbClr val="FF0000"/>
                </a:solidFill>
                <a:latin typeface="Arial Black" pitchFamily="34" charset="0"/>
                <a:ea typeface="Microsoft YaHei" charset="0"/>
                <a:cs typeface="Microsoft YaHei" charset="0"/>
              </a:rPr>
              <a:t>1359-1389 гг.</a:t>
            </a:r>
            <a:endParaRPr lang="ru-RU" sz="2000" b="1" dirty="0">
              <a:solidFill>
                <a:srgbClr val="FF0000"/>
              </a:solidFill>
              <a:latin typeface="Arial Black" pitchFamily="34" charset="0"/>
              <a:ea typeface="Microsoft YaHei" charset="0"/>
              <a:cs typeface="Microsoft YaHei" charset="0"/>
            </a:endParaRPr>
          </a:p>
        </p:txBody>
      </p:sp>
      <p:sp>
        <p:nvSpPr>
          <p:cNvPr id="4" name="Прямоугольник 3"/>
          <p:cNvSpPr/>
          <p:nvPr/>
        </p:nvSpPr>
        <p:spPr>
          <a:xfrm>
            <a:off x="4000496" y="1785926"/>
            <a:ext cx="4857784" cy="2400657"/>
          </a:xfrm>
          <a:prstGeom prst="rect">
            <a:avLst/>
          </a:prstGeom>
        </p:spPr>
        <p:txBody>
          <a:bodyPr wrap="square">
            <a:spAutoFit/>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ru-RU" sz="2400" b="1" dirty="0" smtClean="0">
                <a:solidFill>
                  <a:srgbClr val="002060"/>
                </a:solidFill>
                <a:latin typeface="Arial Black" pitchFamily="34" charset="0"/>
                <a:ea typeface="Microsoft YaHei" charset="0"/>
                <a:cs typeface="Microsoft YaHei" charset="0"/>
              </a:rPr>
              <a:t>« Ныне же пойдем за Дон, </a:t>
            </a:r>
          </a:p>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ru-RU" sz="2400" b="1" dirty="0" smtClean="0">
                <a:solidFill>
                  <a:srgbClr val="002060"/>
                </a:solidFill>
                <a:latin typeface="Arial Black" pitchFamily="34" charset="0"/>
                <a:ea typeface="Microsoft YaHei" charset="0"/>
                <a:cs typeface="Microsoft YaHei" charset="0"/>
              </a:rPr>
              <a:t>и там или победим и всё от гибели сохраним</a:t>
            </a:r>
            <a:r>
              <a:rPr lang="ru-RU" sz="2400" b="1" dirty="0" smtClean="0">
                <a:solidFill>
                  <a:srgbClr val="002060"/>
                </a:solidFill>
                <a:latin typeface="Arial Black" pitchFamily="34" charset="0"/>
                <a:ea typeface="Microsoft YaHei" charset="0"/>
                <a:cs typeface="Microsoft YaHei" charset="0"/>
              </a:rPr>
              <a:t>, или </a:t>
            </a:r>
            <a:r>
              <a:rPr lang="ru-RU" sz="2400" b="1" dirty="0" smtClean="0">
                <a:solidFill>
                  <a:srgbClr val="002060"/>
                </a:solidFill>
                <a:latin typeface="Arial Black" pitchFamily="34" charset="0"/>
                <a:ea typeface="Microsoft YaHei" charset="0"/>
                <a:cs typeface="Microsoft YaHei" charset="0"/>
              </a:rPr>
              <a:t>сложим свои головы…»</a:t>
            </a:r>
          </a:p>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ru-RU" b="1" dirty="0" smtClean="0">
              <a:solidFill>
                <a:srgbClr val="002060"/>
              </a:solidFill>
              <a:latin typeface="Times New Roman" pitchFamily="16" charset="0"/>
              <a:ea typeface="Microsoft YaHei" charset="0"/>
              <a:cs typeface="Microsoft YaHei" charset="0"/>
            </a:endParaRPr>
          </a:p>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ru-RU" b="1" dirty="0" smtClean="0">
              <a:solidFill>
                <a:srgbClr val="002060"/>
              </a:solidFill>
              <a:latin typeface="Times New Roman" pitchFamily="16" charset="0"/>
              <a:ea typeface="Microsoft YaHei" charset="0"/>
              <a:cs typeface="Microsoft YaHei" charset="0"/>
            </a:endParaRPr>
          </a:p>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ru-RU" b="1" dirty="0" smtClean="0">
                <a:solidFill>
                  <a:srgbClr val="002060"/>
                </a:solidFill>
                <a:latin typeface="Times New Roman" pitchFamily="16" charset="0"/>
                <a:ea typeface="Microsoft YaHei" charset="0"/>
                <a:cs typeface="Microsoft YaHei" charset="0"/>
              </a:rPr>
              <a:t>Д. Донской</a:t>
            </a:r>
            <a:endParaRPr lang="ru-RU" b="1" dirty="0">
              <a:solidFill>
                <a:srgbClr val="002060"/>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Саня\Мои документы\Мои рисунки\5284ee4fb811.jpg"/>
          <p:cNvPicPr>
            <a:picLocks noChangeAspect="1" noChangeArrowheads="1"/>
          </p:cNvPicPr>
          <p:nvPr/>
        </p:nvPicPr>
        <p:blipFill>
          <a:blip r:embed="rId2"/>
          <a:srcRect/>
          <a:stretch>
            <a:fillRect/>
          </a:stretch>
        </p:blipFill>
        <p:spPr bwMode="auto">
          <a:xfrm>
            <a:off x="428596" y="414338"/>
            <a:ext cx="8215370" cy="6029325"/>
          </a:xfrm>
          <a:prstGeom prst="rect">
            <a:avLst/>
          </a:prstGeom>
          <a:noFill/>
        </p:spPr>
      </p:pic>
      <p:pic>
        <p:nvPicPr>
          <p:cNvPr id="4099" name="Picture 3" descr="C:\Documents and Settings\Саня\Мои документы\Мои рисунки\kul_b.jpg"/>
          <p:cNvPicPr>
            <a:picLocks noChangeAspect="1" noChangeArrowheads="1"/>
          </p:cNvPicPr>
          <p:nvPr/>
        </p:nvPicPr>
        <p:blipFill>
          <a:blip r:embed="rId3"/>
          <a:srcRect/>
          <a:stretch>
            <a:fillRect/>
          </a:stretch>
        </p:blipFill>
        <p:spPr bwMode="auto">
          <a:xfrm>
            <a:off x="142844" y="142853"/>
            <a:ext cx="3429024" cy="2214577"/>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circle(in)">
                                      <p:cBhvr>
                                        <p:cTn id="7" dur="2000"/>
                                        <p:tgtEl>
                                          <p:spTgt spid="4098"/>
                                        </p:tgtEl>
                                      </p:cBhvr>
                                    </p:animEffect>
                                  </p:childTnLst>
                                </p:cTn>
                              </p:par>
                            </p:childTnLst>
                          </p:cTn>
                        </p:par>
                      </p:childTnLst>
                    </p:cTn>
                  </p:par>
                  <p:par>
                    <p:cTn id="8" fill="hold">
                      <p:stCondLst>
                        <p:cond delay="indefinite"/>
                      </p:stCondLst>
                      <p:childTnLst>
                        <p:par>
                          <p:cTn id="9" fill="hold">
                            <p:stCondLst>
                              <p:cond delay="0"/>
                            </p:stCondLst>
                            <p:childTnLst>
                              <p:par>
                                <p:cTn id="10" presetID="7" presetClass="entr" presetSubtype="4" fill="hold" nodeType="clickEffect">
                                  <p:stCondLst>
                                    <p:cond delay="0"/>
                                  </p:stCondLst>
                                  <p:childTnLst>
                                    <p:set>
                                      <p:cBhvr>
                                        <p:cTn id="11" dur="1" fill="hold">
                                          <p:stCondLst>
                                            <p:cond delay="0"/>
                                          </p:stCondLst>
                                        </p:cTn>
                                        <p:tgtEl>
                                          <p:spTgt spid="4099"/>
                                        </p:tgtEl>
                                        <p:attrNameLst>
                                          <p:attrName>style.visibility</p:attrName>
                                        </p:attrNameLst>
                                      </p:cBhvr>
                                      <p:to>
                                        <p:strVal val="visible"/>
                                      </p:to>
                                    </p:set>
                                    <p:anim calcmode="lin" valueType="num">
                                      <p:cBhvr additive="base">
                                        <p:cTn id="12" dur="2000" fill="hold"/>
                                        <p:tgtEl>
                                          <p:spTgt spid="4099"/>
                                        </p:tgtEl>
                                        <p:attrNameLst>
                                          <p:attrName>ppt_x</p:attrName>
                                        </p:attrNameLst>
                                      </p:cBhvr>
                                      <p:tavLst>
                                        <p:tav tm="0">
                                          <p:val>
                                            <p:strVal val="#ppt_x"/>
                                          </p:val>
                                        </p:tav>
                                        <p:tav tm="100000">
                                          <p:val>
                                            <p:strVal val="#ppt_x"/>
                                          </p:val>
                                        </p:tav>
                                      </p:tavLst>
                                    </p:anim>
                                    <p:anim calcmode="lin" valueType="num">
                                      <p:cBhvr additive="base">
                                        <p:cTn id="13" dur="2000" fill="hold"/>
                                        <p:tgtEl>
                                          <p:spTgt spid="409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Picture 1"/>
          <p:cNvPicPr>
            <a:picLocks noChangeAspect="1" noChangeArrowheads="1"/>
          </p:cNvPicPr>
          <p:nvPr/>
        </p:nvPicPr>
        <p:blipFill>
          <a:blip r:embed="rId3"/>
          <a:srcRect/>
          <a:stretch>
            <a:fillRect/>
          </a:stretch>
        </p:blipFill>
        <p:spPr bwMode="auto">
          <a:xfrm>
            <a:off x="0" y="-1588"/>
            <a:ext cx="9144000" cy="6862763"/>
          </a:xfrm>
          <a:prstGeom prst="rect">
            <a:avLst/>
          </a:prstGeom>
          <a:noFill/>
          <a:ln w="9525">
            <a:noFill/>
            <a:round/>
            <a:headEnd/>
            <a:tailEnd/>
          </a:ln>
          <a:effectLst/>
        </p:spPr>
      </p:pic>
      <p:sp>
        <p:nvSpPr>
          <p:cNvPr id="20482" name="Rectangle 2"/>
          <p:cNvSpPr>
            <a:spLocks noChangeArrowheads="1"/>
          </p:cNvSpPr>
          <p:nvPr/>
        </p:nvSpPr>
        <p:spPr bwMode="auto">
          <a:xfrm rot="19560000">
            <a:off x="3735388" y="4649788"/>
            <a:ext cx="914400" cy="228600"/>
          </a:xfrm>
          <a:prstGeom prst="rect">
            <a:avLst/>
          </a:prstGeom>
          <a:solidFill>
            <a:srgbClr val="FF0000"/>
          </a:solidFill>
          <a:ln w="38160">
            <a:solidFill>
              <a:srgbClr val="FFCC00"/>
            </a:solidFill>
            <a:miter lim="800000"/>
            <a:headEnd/>
            <a:tailEnd/>
          </a:ln>
          <a:effectLst/>
        </p:spPr>
        <p:txBody>
          <a:bodyPr wrap="none" anchor="ctr"/>
          <a:lstStyle/>
          <a:p>
            <a:endParaRPr lang="ru-RU"/>
          </a:p>
        </p:txBody>
      </p:sp>
      <p:sp>
        <p:nvSpPr>
          <p:cNvPr id="20483" name="Rectangle 3"/>
          <p:cNvSpPr>
            <a:spLocks noChangeArrowheads="1"/>
          </p:cNvSpPr>
          <p:nvPr/>
        </p:nvSpPr>
        <p:spPr bwMode="auto">
          <a:xfrm rot="19560000">
            <a:off x="3582988" y="4421188"/>
            <a:ext cx="914400" cy="228600"/>
          </a:xfrm>
          <a:prstGeom prst="rect">
            <a:avLst/>
          </a:prstGeom>
          <a:solidFill>
            <a:srgbClr val="FF0000"/>
          </a:solidFill>
          <a:ln w="38160">
            <a:solidFill>
              <a:srgbClr val="FFCC00"/>
            </a:solidFill>
            <a:miter lim="800000"/>
            <a:headEnd/>
            <a:tailEnd/>
          </a:ln>
          <a:effectLst/>
        </p:spPr>
        <p:txBody>
          <a:bodyPr wrap="none" anchor="ctr"/>
          <a:lstStyle/>
          <a:p>
            <a:endParaRPr lang="ru-RU"/>
          </a:p>
        </p:txBody>
      </p:sp>
      <p:sp>
        <p:nvSpPr>
          <p:cNvPr id="20484" name="Text Box 4"/>
          <p:cNvSpPr txBox="1">
            <a:spLocks noChangeArrowheads="1"/>
          </p:cNvSpPr>
          <p:nvPr/>
        </p:nvSpPr>
        <p:spPr bwMode="auto">
          <a:xfrm>
            <a:off x="20638" y="533400"/>
            <a:ext cx="4252912" cy="703263"/>
          </a:xfrm>
          <a:prstGeom prst="rect">
            <a:avLst/>
          </a:prstGeom>
          <a:solidFill>
            <a:srgbClr val="FFCCFF"/>
          </a:solidFill>
          <a:ln w="38160">
            <a:solidFill>
              <a:srgbClr val="993300"/>
            </a:solidFill>
            <a:miter lim="800000"/>
            <a:headEnd/>
            <a:tailEnd/>
          </a:ln>
          <a:effectLst/>
        </p:spPr>
        <p:txBody>
          <a:bodyPr wrap="none" lIns="90000" tIns="46800" rIns="90000" bIns="46800">
            <a:spAutoFit/>
          </a:bodyPr>
          <a:lstStyle/>
          <a:p>
            <a:pP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ru-RU" sz="4000" b="1" u="sng">
                <a:solidFill>
                  <a:srgbClr val="FFFFFF"/>
                </a:solidFill>
                <a:effectLst>
                  <a:outerShdw blurRad="38100" dist="38100" dir="2700000" algn="tl">
                    <a:srgbClr val="000000"/>
                  </a:outerShdw>
                </a:effectLst>
                <a:latin typeface="Times New Roman" pitchFamily="16" charset="0"/>
                <a:ea typeface="Microsoft YaHei" charset="0"/>
                <a:cs typeface="Microsoft YaHei" charset="0"/>
              </a:rPr>
              <a:t>Сторожевой полк</a:t>
            </a:r>
          </a:p>
        </p:txBody>
      </p:sp>
      <p:sp>
        <p:nvSpPr>
          <p:cNvPr id="20485" name="Text Box 5"/>
          <p:cNvSpPr txBox="1">
            <a:spLocks noChangeArrowheads="1"/>
          </p:cNvSpPr>
          <p:nvPr/>
        </p:nvSpPr>
        <p:spPr bwMode="auto">
          <a:xfrm>
            <a:off x="12700" y="533400"/>
            <a:ext cx="4270375" cy="703263"/>
          </a:xfrm>
          <a:prstGeom prst="rect">
            <a:avLst/>
          </a:prstGeom>
          <a:solidFill>
            <a:srgbClr val="FFCCFF"/>
          </a:solidFill>
          <a:ln w="38160">
            <a:solidFill>
              <a:srgbClr val="993300"/>
            </a:solidFill>
            <a:miter lim="800000"/>
            <a:headEnd/>
            <a:tailEnd/>
          </a:ln>
          <a:effectLst/>
        </p:spPr>
        <p:txBody>
          <a:bodyPr wrap="none" lIns="90000" tIns="46800" rIns="90000" bIns="46800">
            <a:spAutoFit/>
          </a:bodyPr>
          <a:lstStyle/>
          <a:p>
            <a:pP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ru-RU" sz="4000" b="1" u="sng">
                <a:solidFill>
                  <a:srgbClr val="FFFFFF"/>
                </a:solidFill>
                <a:effectLst>
                  <a:outerShdw blurRad="38100" dist="38100" dir="2700000" algn="tl">
                    <a:srgbClr val="000000"/>
                  </a:outerShdw>
                </a:effectLst>
                <a:latin typeface="Times New Roman" pitchFamily="16" charset="0"/>
                <a:ea typeface="Microsoft YaHei" charset="0"/>
                <a:cs typeface="Microsoft YaHei" charset="0"/>
              </a:rPr>
              <a:t>Передовой    полк</a:t>
            </a:r>
          </a:p>
        </p:txBody>
      </p:sp>
      <p:sp>
        <p:nvSpPr>
          <p:cNvPr id="20486" name="Rectangle 6"/>
          <p:cNvSpPr>
            <a:spLocks noChangeArrowheads="1"/>
          </p:cNvSpPr>
          <p:nvPr/>
        </p:nvSpPr>
        <p:spPr bwMode="auto">
          <a:xfrm rot="19560000">
            <a:off x="3048000" y="3581400"/>
            <a:ext cx="1219200" cy="609600"/>
          </a:xfrm>
          <a:prstGeom prst="rect">
            <a:avLst/>
          </a:prstGeom>
          <a:solidFill>
            <a:srgbClr val="FF0000"/>
          </a:solidFill>
          <a:ln w="38160">
            <a:solidFill>
              <a:srgbClr val="FFCC00"/>
            </a:solidFill>
            <a:miter lim="800000"/>
            <a:headEnd/>
            <a:tailEnd/>
          </a:ln>
          <a:effectLst/>
        </p:spPr>
        <p:txBody>
          <a:bodyPr wrap="none" anchor="ctr"/>
          <a:lstStyle/>
          <a:p>
            <a:endParaRPr lang="ru-RU"/>
          </a:p>
        </p:txBody>
      </p:sp>
      <p:sp>
        <p:nvSpPr>
          <p:cNvPr id="20487" name="Text Box 7"/>
          <p:cNvSpPr txBox="1">
            <a:spLocks noChangeArrowheads="1"/>
          </p:cNvSpPr>
          <p:nvPr/>
        </p:nvSpPr>
        <p:spPr bwMode="auto">
          <a:xfrm>
            <a:off x="3175" y="533400"/>
            <a:ext cx="4308475" cy="703263"/>
          </a:xfrm>
          <a:prstGeom prst="rect">
            <a:avLst/>
          </a:prstGeom>
          <a:solidFill>
            <a:srgbClr val="FFCCFF"/>
          </a:solidFill>
          <a:ln w="38160">
            <a:solidFill>
              <a:srgbClr val="993300"/>
            </a:solidFill>
            <a:miter lim="800000"/>
            <a:headEnd/>
            <a:tailEnd/>
          </a:ln>
          <a:effectLst/>
        </p:spPr>
        <p:txBody>
          <a:bodyPr wrap="none" lIns="90000" tIns="46800" rIns="90000" bIns="46800">
            <a:spAutoFit/>
          </a:bodyPr>
          <a:lstStyle/>
          <a:p>
            <a:pP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ru-RU" sz="4000" b="1" u="sng">
                <a:solidFill>
                  <a:srgbClr val="FFFFFF"/>
                </a:solidFill>
                <a:effectLst>
                  <a:outerShdw blurRad="38100" dist="38100" dir="2700000" algn="tl">
                    <a:srgbClr val="000000"/>
                  </a:outerShdw>
                </a:effectLst>
                <a:latin typeface="Times New Roman" pitchFamily="16" charset="0"/>
                <a:ea typeface="Microsoft YaHei" charset="0"/>
                <a:cs typeface="Microsoft YaHei" charset="0"/>
              </a:rPr>
              <a:t>Большой       полк</a:t>
            </a:r>
          </a:p>
        </p:txBody>
      </p:sp>
      <p:sp>
        <p:nvSpPr>
          <p:cNvPr id="20488" name="Rectangle 8"/>
          <p:cNvSpPr>
            <a:spLocks noChangeArrowheads="1"/>
          </p:cNvSpPr>
          <p:nvPr/>
        </p:nvSpPr>
        <p:spPr bwMode="auto">
          <a:xfrm rot="19560000">
            <a:off x="1827213" y="4497388"/>
            <a:ext cx="990600" cy="381000"/>
          </a:xfrm>
          <a:prstGeom prst="rect">
            <a:avLst/>
          </a:prstGeom>
          <a:solidFill>
            <a:srgbClr val="FF0000"/>
          </a:solidFill>
          <a:ln w="38160">
            <a:solidFill>
              <a:srgbClr val="FFCC00"/>
            </a:solidFill>
            <a:miter lim="800000"/>
            <a:headEnd/>
            <a:tailEnd/>
          </a:ln>
          <a:effectLst/>
        </p:spPr>
        <p:txBody>
          <a:bodyPr wrap="none" anchor="ctr"/>
          <a:lstStyle/>
          <a:p>
            <a:endParaRPr lang="ru-RU"/>
          </a:p>
        </p:txBody>
      </p:sp>
      <p:sp>
        <p:nvSpPr>
          <p:cNvPr id="20489" name="Text Box 9"/>
          <p:cNvSpPr txBox="1">
            <a:spLocks noChangeArrowheads="1"/>
          </p:cNvSpPr>
          <p:nvPr/>
        </p:nvSpPr>
        <p:spPr bwMode="auto">
          <a:xfrm>
            <a:off x="42863" y="533400"/>
            <a:ext cx="4432300" cy="703263"/>
          </a:xfrm>
          <a:prstGeom prst="rect">
            <a:avLst/>
          </a:prstGeom>
          <a:solidFill>
            <a:srgbClr val="FFCCFF"/>
          </a:solidFill>
          <a:ln w="38160">
            <a:solidFill>
              <a:srgbClr val="993300"/>
            </a:solidFill>
            <a:miter lim="800000"/>
            <a:headEnd/>
            <a:tailEnd/>
          </a:ln>
          <a:effectLst/>
        </p:spPr>
        <p:txBody>
          <a:bodyPr wrap="none" lIns="90000" tIns="46800" rIns="90000" bIns="46800">
            <a:spAutoFit/>
          </a:bodyPr>
          <a:lstStyle/>
          <a:p>
            <a:pP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ru-RU" sz="4000" b="1" u="sng">
                <a:solidFill>
                  <a:srgbClr val="FFFFFF"/>
                </a:solidFill>
                <a:effectLst>
                  <a:outerShdw blurRad="38100" dist="38100" dir="2700000" algn="tl">
                    <a:srgbClr val="000000"/>
                  </a:outerShdw>
                </a:effectLst>
                <a:latin typeface="Times New Roman" pitchFamily="16" charset="0"/>
                <a:ea typeface="Microsoft YaHei" charset="0"/>
                <a:cs typeface="Microsoft YaHei" charset="0"/>
              </a:rPr>
              <a:t>Полк правой руки</a:t>
            </a:r>
          </a:p>
        </p:txBody>
      </p:sp>
      <p:sp>
        <p:nvSpPr>
          <p:cNvPr id="20490" name="Rectangle 10"/>
          <p:cNvSpPr>
            <a:spLocks noChangeArrowheads="1"/>
          </p:cNvSpPr>
          <p:nvPr/>
        </p:nvSpPr>
        <p:spPr bwMode="auto">
          <a:xfrm rot="19560000">
            <a:off x="4419600" y="2820988"/>
            <a:ext cx="990600" cy="381000"/>
          </a:xfrm>
          <a:prstGeom prst="rect">
            <a:avLst/>
          </a:prstGeom>
          <a:solidFill>
            <a:srgbClr val="FF0000"/>
          </a:solidFill>
          <a:ln w="38160">
            <a:solidFill>
              <a:srgbClr val="FFCC00"/>
            </a:solidFill>
            <a:miter lim="800000"/>
            <a:headEnd/>
            <a:tailEnd/>
          </a:ln>
          <a:effectLst/>
        </p:spPr>
        <p:txBody>
          <a:bodyPr wrap="none" anchor="ctr"/>
          <a:lstStyle/>
          <a:p>
            <a:endParaRPr lang="ru-RU"/>
          </a:p>
        </p:txBody>
      </p:sp>
      <p:sp>
        <p:nvSpPr>
          <p:cNvPr id="20491" name="Text Box 11"/>
          <p:cNvSpPr txBox="1">
            <a:spLocks noChangeArrowheads="1"/>
          </p:cNvSpPr>
          <p:nvPr/>
        </p:nvSpPr>
        <p:spPr bwMode="auto">
          <a:xfrm>
            <a:off x="57150" y="533400"/>
            <a:ext cx="4494213" cy="703263"/>
          </a:xfrm>
          <a:prstGeom prst="rect">
            <a:avLst/>
          </a:prstGeom>
          <a:solidFill>
            <a:srgbClr val="FFCCFF"/>
          </a:solidFill>
          <a:ln w="38160">
            <a:solidFill>
              <a:srgbClr val="993300"/>
            </a:solidFill>
            <a:miter lim="800000"/>
            <a:headEnd/>
            <a:tailEnd/>
          </a:ln>
          <a:effectLst/>
        </p:spPr>
        <p:txBody>
          <a:bodyPr wrap="none" lIns="90000" tIns="46800" rIns="90000" bIns="46800">
            <a:spAutoFit/>
          </a:bodyPr>
          <a:lstStyle/>
          <a:p>
            <a:pP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ru-RU" sz="4000" b="1" u="sng">
                <a:solidFill>
                  <a:srgbClr val="FFFFFF"/>
                </a:solidFill>
                <a:effectLst>
                  <a:outerShdw blurRad="38100" dist="38100" dir="2700000" algn="tl">
                    <a:srgbClr val="000000"/>
                  </a:outerShdw>
                </a:effectLst>
                <a:latin typeface="Times New Roman" pitchFamily="16" charset="0"/>
                <a:ea typeface="Microsoft YaHei" charset="0"/>
                <a:cs typeface="Microsoft YaHei" charset="0"/>
              </a:rPr>
              <a:t>Полк   левой  руки</a:t>
            </a:r>
          </a:p>
        </p:txBody>
      </p:sp>
      <p:sp>
        <p:nvSpPr>
          <p:cNvPr id="20492" name="Rectangle 12"/>
          <p:cNvSpPr>
            <a:spLocks noChangeArrowheads="1"/>
          </p:cNvSpPr>
          <p:nvPr/>
        </p:nvSpPr>
        <p:spPr bwMode="auto">
          <a:xfrm rot="19560000">
            <a:off x="2741613" y="2973388"/>
            <a:ext cx="990600" cy="381000"/>
          </a:xfrm>
          <a:prstGeom prst="rect">
            <a:avLst/>
          </a:prstGeom>
          <a:solidFill>
            <a:srgbClr val="FF0000"/>
          </a:solidFill>
          <a:ln w="38160">
            <a:solidFill>
              <a:srgbClr val="FFCC00"/>
            </a:solidFill>
            <a:miter lim="800000"/>
            <a:headEnd/>
            <a:tailEnd/>
          </a:ln>
          <a:effectLst/>
        </p:spPr>
        <p:txBody>
          <a:bodyPr wrap="none" anchor="ctr"/>
          <a:lstStyle/>
          <a:p>
            <a:endParaRPr lang="ru-RU"/>
          </a:p>
        </p:txBody>
      </p:sp>
      <p:sp>
        <p:nvSpPr>
          <p:cNvPr id="20493" name="Text Box 13"/>
          <p:cNvSpPr txBox="1">
            <a:spLocks noChangeArrowheads="1"/>
          </p:cNvSpPr>
          <p:nvPr/>
        </p:nvSpPr>
        <p:spPr bwMode="auto">
          <a:xfrm>
            <a:off x="49213" y="533400"/>
            <a:ext cx="4440237" cy="703263"/>
          </a:xfrm>
          <a:prstGeom prst="rect">
            <a:avLst/>
          </a:prstGeom>
          <a:solidFill>
            <a:srgbClr val="FFCCFF"/>
          </a:solidFill>
          <a:ln w="38160">
            <a:solidFill>
              <a:srgbClr val="993300"/>
            </a:solidFill>
            <a:miter lim="800000"/>
            <a:headEnd/>
            <a:tailEnd/>
          </a:ln>
          <a:effectLst/>
        </p:spPr>
        <p:txBody>
          <a:bodyPr wrap="none" lIns="90000" tIns="46800" rIns="90000" bIns="46800">
            <a:spAutoFit/>
          </a:bodyPr>
          <a:lstStyle/>
          <a:p>
            <a:pP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ru-RU" sz="4000" b="1" u="sng">
                <a:solidFill>
                  <a:srgbClr val="FFFFFF"/>
                </a:solidFill>
                <a:effectLst>
                  <a:outerShdw blurRad="38100" dist="38100" dir="2700000" algn="tl">
                    <a:srgbClr val="000000"/>
                  </a:outerShdw>
                </a:effectLst>
                <a:latin typeface="Times New Roman" pitchFamily="16" charset="0"/>
                <a:ea typeface="Microsoft YaHei" charset="0"/>
                <a:cs typeface="Microsoft YaHei" charset="0"/>
              </a:rPr>
              <a:t>  Резервный  полк </a:t>
            </a:r>
          </a:p>
        </p:txBody>
      </p:sp>
      <p:sp>
        <p:nvSpPr>
          <p:cNvPr id="20494" name="Rectangle 14"/>
          <p:cNvSpPr>
            <a:spLocks noChangeArrowheads="1"/>
          </p:cNvSpPr>
          <p:nvPr/>
        </p:nvSpPr>
        <p:spPr bwMode="auto">
          <a:xfrm rot="14520000">
            <a:off x="6019800" y="2438400"/>
            <a:ext cx="990600" cy="381000"/>
          </a:xfrm>
          <a:prstGeom prst="rect">
            <a:avLst/>
          </a:prstGeom>
          <a:solidFill>
            <a:srgbClr val="FF0000"/>
          </a:solidFill>
          <a:ln w="38160">
            <a:solidFill>
              <a:srgbClr val="FFCC00"/>
            </a:solidFill>
            <a:miter lim="800000"/>
            <a:headEnd/>
            <a:tailEnd/>
          </a:ln>
          <a:effectLst/>
        </p:spPr>
        <p:txBody>
          <a:bodyPr wrap="none" anchor="ctr"/>
          <a:lstStyle/>
          <a:p>
            <a:endParaRPr lang="ru-RU"/>
          </a:p>
        </p:txBody>
      </p:sp>
      <p:sp>
        <p:nvSpPr>
          <p:cNvPr id="20495" name="Text Box 15"/>
          <p:cNvSpPr txBox="1">
            <a:spLocks noChangeArrowheads="1"/>
          </p:cNvSpPr>
          <p:nvPr/>
        </p:nvSpPr>
        <p:spPr bwMode="auto">
          <a:xfrm>
            <a:off x="55563" y="555625"/>
            <a:ext cx="4430712" cy="703263"/>
          </a:xfrm>
          <a:prstGeom prst="rect">
            <a:avLst/>
          </a:prstGeom>
          <a:solidFill>
            <a:srgbClr val="FFCCFF"/>
          </a:solidFill>
          <a:ln w="38160">
            <a:solidFill>
              <a:srgbClr val="993300"/>
            </a:solidFill>
            <a:miter lim="800000"/>
            <a:headEnd/>
            <a:tailEnd/>
          </a:ln>
          <a:effectLst/>
        </p:spPr>
        <p:txBody>
          <a:bodyPr wrap="none" lIns="90000" tIns="46800" rIns="90000" bIns="46800">
            <a:spAutoFit/>
          </a:bodyPr>
          <a:lstStyle/>
          <a:p>
            <a:pP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ru-RU" sz="4000" b="1" u="sng">
                <a:solidFill>
                  <a:srgbClr val="FF0000"/>
                </a:solidFill>
                <a:effectLst>
                  <a:outerShdw blurRad="38100" dist="38100" dir="2700000" algn="tl">
                    <a:srgbClr val="000000"/>
                  </a:outerShdw>
                </a:effectLst>
                <a:latin typeface="Times New Roman" pitchFamily="16" charset="0"/>
                <a:ea typeface="Microsoft YaHei" charset="0"/>
                <a:cs typeface="Microsoft YaHei" charset="0"/>
              </a:rPr>
              <a:t>Засадный      полк </a:t>
            </a:r>
          </a:p>
        </p:txBody>
      </p:sp>
      <p:sp>
        <p:nvSpPr>
          <p:cNvPr id="20496" name="Rectangle 16"/>
          <p:cNvSpPr>
            <a:spLocks noChangeArrowheads="1"/>
          </p:cNvSpPr>
          <p:nvPr/>
        </p:nvSpPr>
        <p:spPr bwMode="auto">
          <a:xfrm rot="19560000">
            <a:off x="3735388" y="5181600"/>
            <a:ext cx="1570037" cy="339725"/>
          </a:xfrm>
          <a:prstGeom prst="rect">
            <a:avLst/>
          </a:prstGeom>
          <a:solidFill>
            <a:srgbClr val="FF9900"/>
          </a:solidFill>
          <a:ln w="28440">
            <a:solidFill>
              <a:srgbClr val="333399"/>
            </a:solidFill>
            <a:miter lim="800000"/>
            <a:headEnd/>
            <a:tailEnd/>
          </a:ln>
          <a:effectLst/>
        </p:spPr>
        <p:txBody>
          <a:bodyPr wrap="none" anchor="ctr"/>
          <a:lstStyle/>
          <a:p>
            <a:endParaRPr lang="ru-RU"/>
          </a:p>
        </p:txBody>
      </p:sp>
      <p:sp>
        <p:nvSpPr>
          <p:cNvPr id="20497" name="Text Box 17"/>
          <p:cNvSpPr txBox="1">
            <a:spLocks noChangeArrowheads="1"/>
          </p:cNvSpPr>
          <p:nvPr/>
        </p:nvSpPr>
        <p:spPr bwMode="auto">
          <a:xfrm>
            <a:off x="4738688" y="6127750"/>
            <a:ext cx="4405312" cy="703263"/>
          </a:xfrm>
          <a:prstGeom prst="rect">
            <a:avLst/>
          </a:prstGeom>
          <a:solidFill>
            <a:srgbClr val="CCFFFF"/>
          </a:solidFill>
          <a:ln w="28440">
            <a:solidFill>
              <a:srgbClr val="333399"/>
            </a:solidFill>
            <a:miter lim="800000"/>
            <a:headEnd/>
            <a:tailEnd/>
          </a:ln>
          <a:effectLst/>
        </p:spPr>
        <p:txBody>
          <a:bodyPr wrap="none" lIns="90000" tIns="46800" rIns="90000" bIns="46800">
            <a:spAutoFit/>
          </a:bodyPr>
          <a:lstStyle/>
          <a:p>
            <a:pP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ru-RU" sz="4000" b="1" u="sng">
                <a:solidFill>
                  <a:srgbClr val="FFFFFF"/>
                </a:solidFill>
                <a:effectLst>
                  <a:outerShdw blurRad="38100" dist="38100" dir="2700000" algn="tl">
                    <a:srgbClr val="000000"/>
                  </a:outerShdw>
                </a:effectLst>
                <a:latin typeface="Times New Roman" pitchFamily="16" charset="0"/>
                <a:ea typeface="Microsoft YaHei" charset="0"/>
                <a:cs typeface="Microsoft YaHei" charset="0"/>
              </a:rPr>
              <a:t>Генуэзская пехота</a:t>
            </a:r>
          </a:p>
        </p:txBody>
      </p:sp>
      <p:sp>
        <p:nvSpPr>
          <p:cNvPr id="20498" name="Rectangle 18"/>
          <p:cNvSpPr>
            <a:spLocks noChangeArrowheads="1"/>
          </p:cNvSpPr>
          <p:nvPr/>
        </p:nvSpPr>
        <p:spPr bwMode="auto">
          <a:xfrm rot="19560000">
            <a:off x="2817813" y="5411788"/>
            <a:ext cx="879475" cy="533400"/>
          </a:xfrm>
          <a:prstGeom prst="rect">
            <a:avLst/>
          </a:prstGeom>
          <a:solidFill>
            <a:srgbClr val="000066"/>
          </a:solidFill>
          <a:ln w="28440">
            <a:solidFill>
              <a:srgbClr val="333399"/>
            </a:solidFill>
            <a:miter lim="800000"/>
            <a:headEnd/>
            <a:tailEnd/>
          </a:ln>
          <a:effectLst/>
        </p:spPr>
        <p:txBody>
          <a:bodyPr wrap="none" anchor="ctr"/>
          <a:lstStyle/>
          <a:p>
            <a:endParaRPr lang="ru-RU"/>
          </a:p>
        </p:txBody>
      </p:sp>
      <p:sp>
        <p:nvSpPr>
          <p:cNvPr id="20499" name="Rectangle 19"/>
          <p:cNvSpPr>
            <a:spLocks noChangeArrowheads="1"/>
          </p:cNvSpPr>
          <p:nvPr/>
        </p:nvSpPr>
        <p:spPr bwMode="auto">
          <a:xfrm rot="19560000">
            <a:off x="4833938" y="4040188"/>
            <a:ext cx="879475" cy="533400"/>
          </a:xfrm>
          <a:prstGeom prst="rect">
            <a:avLst/>
          </a:prstGeom>
          <a:solidFill>
            <a:srgbClr val="000066"/>
          </a:solidFill>
          <a:ln w="28440">
            <a:solidFill>
              <a:srgbClr val="333399"/>
            </a:solidFill>
            <a:miter lim="800000"/>
            <a:headEnd/>
            <a:tailEnd/>
          </a:ln>
          <a:effectLst/>
        </p:spPr>
        <p:txBody>
          <a:bodyPr wrap="none" anchor="ctr"/>
          <a:lstStyle/>
          <a:p>
            <a:endParaRPr lang="ru-RU"/>
          </a:p>
        </p:txBody>
      </p:sp>
      <p:sp>
        <p:nvSpPr>
          <p:cNvPr id="20500" name="Text Box 20"/>
          <p:cNvSpPr txBox="1">
            <a:spLocks noChangeArrowheads="1"/>
          </p:cNvSpPr>
          <p:nvPr/>
        </p:nvSpPr>
        <p:spPr bwMode="auto">
          <a:xfrm>
            <a:off x="3748088" y="6127750"/>
            <a:ext cx="5389562" cy="703263"/>
          </a:xfrm>
          <a:prstGeom prst="rect">
            <a:avLst/>
          </a:prstGeom>
          <a:solidFill>
            <a:srgbClr val="CCFFFF"/>
          </a:solidFill>
          <a:ln w="28440">
            <a:solidFill>
              <a:srgbClr val="333399"/>
            </a:solidFill>
            <a:miter lim="800000"/>
            <a:headEnd/>
            <a:tailEnd/>
          </a:ln>
          <a:effectLst/>
        </p:spPr>
        <p:txBody>
          <a:bodyPr wrap="none" lIns="90000" tIns="46800" rIns="90000" bIns="46800">
            <a:spAutoFit/>
          </a:bodyPr>
          <a:lstStyle/>
          <a:p>
            <a:pP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ru-RU" sz="4000" b="1" u="sng">
                <a:solidFill>
                  <a:srgbClr val="000066"/>
                </a:solidFill>
                <a:effectLst>
                  <a:outerShdw blurRad="38100" dist="38100" dir="2700000" algn="tl">
                    <a:srgbClr val="000000"/>
                  </a:outerShdw>
                </a:effectLst>
                <a:latin typeface="Times New Roman" pitchFamily="16" charset="0"/>
                <a:ea typeface="Microsoft YaHei" charset="0"/>
                <a:cs typeface="Microsoft YaHei" charset="0"/>
              </a:rPr>
              <a:t>Монгольская конница</a:t>
            </a: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additive="repl">
                                        <p:cTn id="6" dur="1" fill="hold">
                                          <p:stCondLst>
                                            <p:cond delay="0"/>
                                          </p:stCondLst>
                                        </p:cTn>
                                        <p:tgtEl>
                                          <p:spTgt spid="20484"/>
                                        </p:tgtEl>
                                        <p:attrNameLst>
                                          <p:attrName>style.visibility</p:attrName>
                                        </p:attrNameLst>
                                      </p:cBhvr>
                                      <p:to>
                                        <p:strVal val="visible"/>
                                      </p:to>
                                    </p:set>
                                  </p:childTnLst>
                                  <p:subTnLst>
                                    <p:set>
                                      <p:cBhvr override="childStyle">
                                        <p:cTn dur="1" fill="hold" display="0" masterRel="nextClick" afterEffect="1"/>
                                        <p:tgtEl>
                                          <p:spTgt spid="20484"/>
                                        </p:tgtEl>
                                        <p:attrNameLst>
                                          <p:attrName>style.visibility</p:attrName>
                                        </p:attrNameLst>
                                      </p:cBhvr>
                                      <p:to>
                                        <p:strVal val="hidden"/>
                                      </p:to>
                                    </p:set>
                                  </p:subTnLst>
                                </p:cTn>
                              </p:par>
                            </p:childTnLst>
                          </p:cTn>
                        </p:par>
                      </p:childTnLst>
                    </p:cTn>
                  </p:par>
                  <p:par>
                    <p:cTn id="7" fill="hold">
                      <p:stCondLst>
                        <p:cond delay="indefinite"/>
                      </p:stCondLst>
                      <p:childTnLst>
                        <p:par>
                          <p:cTn id="8" fill="hold">
                            <p:stCondLst>
                              <p:cond delay="0"/>
                            </p:stCondLst>
                            <p:childTnLst>
                              <p:par>
                                <p:cTn id="9" presetID="1" presetClass="entr" fill="hold" grpId="0" nodeType="clickEffect">
                                  <p:stCondLst>
                                    <p:cond delay="0"/>
                                  </p:stCondLst>
                                  <p:childTnLst>
                                    <p:set>
                                      <p:cBhvr additive="repl">
                                        <p:cTn id="10" dur="1" fill="hold">
                                          <p:stCondLst>
                                            <p:cond delay="0"/>
                                          </p:stCondLst>
                                        </p:cTn>
                                        <p:tgtEl>
                                          <p:spTgt spid="2048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additive="repl">
                                        <p:cTn id="14" dur="1" fill="hold">
                                          <p:stCondLst>
                                            <p:cond delay="0"/>
                                          </p:stCondLst>
                                        </p:cTn>
                                        <p:tgtEl>
                                          <p:spTgt spid="20485"/>
                                        </p:tgtEl>
                                        <p:attrNameLst>
                                          <p:attrName>style.visibility</p:attrName>
                                        </p:attrNameLst>
                                      </p:cBhvr>
                                      <p:to>
                                        <p:strVal val="visible"/>
                                      </p:to>
                                    </p:set>
                                  </p:childTnLst>
                                  <p:subTnLst>
                                    <p:set>
                                      <p:cBhvr override="childStyle">
                                        <p:cTn dur="1" fill="hold" display="0" masterRel="nextClick" afterEffect="1"/>
                                        <p:tgtEl>
                                          <p:spTgt spid="20485"/>
                                        </p:tgtEl>
                                        <p:attrNameLst>
                                          <p:attrName>style.visibility</p:attrName>
                                        </p:attrNameLst>
                                      </p:cBhvr>
                                      <p:to>
                                        <p:strVal val="hidden"/>
                                      </p:to>
                                    </p:set>
                                  </p:subTnLst>
                                </p:cTn>
                              </p:par>
                            </p:childTnLst>
                          </p:cTn>
                        </p:par>
                      </p:childTnLst>
                    </p:cTn>
                  </p:par>
                  <p:par>
                    <p:cTn id="15" fill="hold">
                      <p:stCondLst>
                        <p:cond delay="indefinite"/>
                      </p:stCondLst>
                      <p:childTnLst>
                        <p:par>
                          <p:cTn id="16" fill="hold">
                            <p:stCondLst>
                              <p:cond delay="0"/>
                            </p:stCondLst>
                            <p:childTnLst>
                              <p:par>
                                <p:cTn id="17" presetID="1" presetClass="entr" fill="hold" grpId="0" nodeType="clickEffect">
                                  <p:stCondLst>
                                    <p:cond delay="0"/>
                                  </p:stCondLst>
                                  <p:childTnLst>
                                    <p:set>
                                      <p:cBhvr additive="repl">
                                        <p:cTn id="18" dur="1" fill="hold">
                                          <p:stCondLst>
                                            <p:cond delay="0"/>
                                          </p:stCondLst>
                                        </p:cTn>
                                        <p:tgtEl>
                                          <p:spTgt spid="2048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fill="hold" nodeType="clickEffect">
                                  <p:stCondLst>
                                    <p:cond delay="0"/>
                                  </p:stCondLst>
                                  <p:childTnLst>
                                    <p:set>
                                      <p:cBhvr additive="repl">
                                        <p:cTn id="22" dur="1" fill="hold">
                                          <p:stCondLst>
                                            <p:cond delay="0"/>
                                          </p:stCondLst>
                                        </p:cTn>
                                        <p:tgtEl>
                                          <p:spTgt spid="20487"/>
                                        </p:tgtEl>
                                        <p:attrNameLst>
                                          <p:attrName>style.visibility</p:attrName>
                                        </p:attrNameLst>
                                      </p:cBhvr>
                                      <p:to>
                                        <p:strVal val="visible"/>
                                      </p:to>
                                    </p:set>
                                  </p:childTnLst>
                                  <p:subTnLst>
                                    <p:set>
                                      <p:cBhvr override="childStyle">
                                        <p:cTn dur="1" fill="hold" display="0" masterRel="nextClick" afterEffect="1"/>
                                        <p:tgtEl>
                                          <p:spTgt spid="20487"/>
                                        </p:tgtEl>
                                        <p:attrNameLst>
                                          <p:attrName>style.visibility</p:attrName>
                                        </p:attrNameLst>
                                      </p:cBhvr>
                                      <p:to>
                                        <p:strVal val="hidden"/>
                                      </p:to>
                                    </p:set>
                                  </p:subTnLst>
                                </p:cTn>
                              </p:par>
                            </p:childTnLst>
                          </p:cTn>
                        </p:par>
                      </p:childTnLst>
                    </p:cTn>
                  </p:par>
                  <p:par>
                    <p:cTn id="23" fill="hold">
                      <p:stCondLst>
                        <p:cond delay="indefinite"/>
                      </p:stCondLst>
                      <p:childTnLst>
                        <p:par>
                          <p:cTn id="24" fill="hold">
                            <p:stCondLst>
                              <p:cond delay="0"/>
                            </p:stCondLst>
                            <p:childTnLst>
                              <p:par>
                                <p:cTn id="25" presetID="1" presetClass="entr" fill="hold" grpId="0" nodeType="clickEffect">
                                  <p:stCondLst>
                                    <p:cond delay="0"/>
                                  </p:stCondLst>
                                  <p:childTnLst>
                                    <p:set>
                                      <p:cBhvr additive="repl">
                                        <p:cTn id="26" dur="1" fill="hold">
                                          <p:stCondLst>
                                            <p:cond delay="0"/>
                                          </p:stCondLst>
                                        </p:cTn>
                                        <p:tgtEl>
                                          <p:spTgt spid="2048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fill="hold" nodeType="clickEffect">
                                  <p:stCondLst>
                                    <p:cond delay="0"/>
                                  </p:stCondLst>
                                  <p:childTnLst>
                                    <p:set>
                                      <p:cBhvr additive="repl">
                                        <p:cTn id="30" dur="1" fill="hold">
                                          <p:stCondLst>
                                            <p:cond delay="0"/>
                                          </p:stCondLst>
                                        </p:cTn>
                                        <p:tgtEl>
                                          <p:spTgt spid="20489"/>
                                        </p:tgtEl>
                                        <p:attrNameLst>
                                          <p:attrName>style.visibility</p:attrName>
                                        </p:attrNameLst>
                                      </p:cBhvr>
                                      <p:to>
                                        <p:strVal val="visible"/>
                                      </p:to>
                                    </p:set>
                                  </p:childTnLst>
                                  <p:subTnLst>
                                    <p:set>
                                      <p:cBhvr override="childStyle">
                                        <p:cTn dur="1" fill="hold" display="0" masterRel="nextClick" afterEffect="1"/>
                                        <p:tgtEl>
                                          <p:spTgt spid="20489"/>
                                        </p:tgtEl>
                                        <p:attrNameLst>
                                          <p:attrName>style.visibility</p:attrName>
                                        </p:attrNameLst>
                                      </p:cBhvr>
                                      <p:to>
                                        <p:strVal val="hidden"/>
                                      </p:to>
                                    </p:set>
                                  </p:subTnLst>
                                </p:cTn>
                              </p:par>
                            </p:childTnLst>
                          </p:cTn>
                        </p:par>
                      </p:childTnLst>
                    </p:cTn>
                  </p:par>
                  <p:par>
                    <p:cTn id="31" fill="hold">
                      <p:stCondLst>
                        <p:cond delay="indefinite"/>
                      </p:stCondLst>
                      <p:childTnLst>
                        <p:par>
                          <p:cTn id="32" fill="hold">
                            <p:stCondLst>
                              <p:cond delay="0"/>
                            </p:stCondLst>
                            <p:childTnLst>
                              <p:par>
                                <p:cTn id="33" presetID="1" presetClass="entr" fill="hold" grpId="0" nodeType="clickEffect">
                                  <p:stCondLst>
                                    <p:cond delay="0"/>
                                  </p:stCondLst>
                                  <p:childTnLst>
                                    <p:set>
                                      <p:cBhvr additive="repl">
                                        <p:cTn id="34" dur="1" fill="hold">
                                          <p:stCondLst>
                                            <p:cond delay="0"/>
                                          </p:stCondLst>
                                        </p:cTn>
                                        <p:tgtEl>
                                          <p:spTgt spid="20488"/>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fill="hold" nodeType="clickEffect">
                                  <p:stCondLst>
                                    <p:cond delay="0"/>
                                  </p:stCondLst>
                                  <p:childTnLst>
                                    <p:set>
                                      <p:cBhvr additive="repl">
                                        <p:cTn id="38" dur="1" fill="hold">
                                          <p:stCondLst>
                                            <p:cond delay="0"/>
                                          </p:stCondLst>
                                        </p:cTn>
                                        <p:tgtEl>
                                          <p:spTgt spid="20491"/>
                                        </p:tgtEl>
                                        <p:attrNameLst>
                                          <p:attrName>style.visibility</p:attrName>
                                        </p:attrNameLst>
                                      </p:cBhvr>
                                      <p:to>
                                        <p:strVal val="visible"/>
                                      </p:to>
                                    </p:set>
                                  </p:childTnLst>
                                  <p:subTnLst>
                                    <p:set>
                                      <p:cBhvr override="childStyle">
                                        <p:cTn dur="1" fill="hold" display="0" masterRel="nextClick" afterEffect="1"/>
                                        <p:tgtEl>
                                          <p:spTgt spid="20491"/>
                                        </p:tgtEl>
                                        <p:attrNameLst>
                                          <p:attrName>style.visibility</p:attrName>
                                        </p:attrNameLst>
                                      </p:cBhvr>
                                      <p:to>
                                        <p:strVal val="hidden"/>
                                      </p:to>
                                    </p:set>
                                  </p:subTnLst>
                                </p:cTn>
                              </p:par>
                            </p:childTnLst>
                          </p:cTn>
                        </p:par>
                      </p:childTnLst>
                    </p:cTn>
                  </p:par>
                  <p:par>
                    <p:cTn id="39" fill="hold">
                      <p:stCondLst>
                        <p:cond delay="indefinite"/>
                      </p:stCondLst>
                      <p:childTnLst>
                        <p:par>
                          <p:cTn id="40" fill="hold">
                            <p:stCondLst>
                              <p:cond delay="0"/>
                            </p:stCondLst>
                            <p:childTnLst>
                              <p:par>
                                <p:cTn id="41" presetID="1" presetClass="entr" fill="hold" grpId="0" nodeType="clickEffect">
                                  <p:stCondLst>
                                    <p:cond delay="0"/>
                                  </p:stCondLst>
                                  <p:childTnLst>
                                    <p:set>
                                      <p:cBhvr additive="repl">
                                        <p:cTn id="42" dur="1" fill="hold">
                                          <p:stCondLst>
                                            <p:cond delay="0"/>
                                          </p:stCondLst>
                                        </p:cTn>
                                        <p:tgtEl>
                                          <p:spTgt spid="20490"/>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fill="hold" nodeType="clickEffect">
                                  <p:stCondLst>
                                    <p:cond delay="0"/>
                                  </p:stCondLst>
                                  <p:childTnLst>
                                    <p:set>
                                      <p:cBhvr additive="repl">
                                        <p:cTn id="46" dur="1" fill="hold">
                                          <p:stCondLst>
                                            <p:cond delay="0"/>
                                          </p:stCondLst>
                                        </p:cTn>
                                        <p:tgtEl>
                                          <p:spTgt spid="20493"/>
                                        </p:tgtEl>
                                        <p:attrNameLst>
                                          <p:attrName>style.visibility</p:attrName>
                                        </p:attrNameLst>
                                      </p:cBhvr>
                                      <p:to>
                                        <p:strVal val="visible"/>
                                      </p:to>
                                    </p:set>
                                  </p:childTnLst>
                                  <p:subTnLst>
                                    <p:set>
                                      <p:cBhvr override="childStyle">
                                        <p:cTn dur="1" fill="hold" display="0" masterRel="nextClick" afterEffect="1"/>
                                        <p:tgtEl>
                                          <p:spTgt spid="20493"/>
                                        </p:tgtEl>
                                        <p:attrNameLst>
                                          <p:attrName>style.visibility</p:attrName>
                                        </p:attrNameLst>
                                      </p:cBhvr>
                                      <p:to>
                                        <p:strVal val="hidden"/>
                                      </p:to>
                                    </p:set>
                                  </p:subTnLst>
                                </p:cTn>
                              </p:par>
                            </p:childTnLst>
                          </p:cTn>
                        </p:par>
                      </p:childTnLst>
                    </p:cTn>
                  </p:par>
                  <p:par>
                    <p:cTn id="47" fill="hold">
                      <p:stCondLst>
                        <p:cond delay="indefinite"/>
                      </p:stCondLst>
                      <p:childTnLst>
                        <p:par>
                          <p:cTn id="48" fill="hold">
                            <p:stCondLst>
                              <p:cond delay="0"/>
                            </p:stCondLst>
                            <p:childTnLst>
                              <p:par>
                                <p:cTn id="49" presetID="1" presetClass="entr" fill="hold" grpId="0" nodeType="clickEffect">
                                  <p:stCondLst>
                                    <p:cond delay="0"/>
                                  </p:stCondLst>
                                  <p:childTnLst>
                                    <p:set>
                                      <p:cBhvr additive="repl">
                                        <p:cTn id="50" dur="1" fill="hold">
                                          <p:stCondLst>
                                            <p:cond delay="0"/>
                                          </p:stCondLst>
                                        </p:cTn>
                                        <p:tgtEl>
                                          <p:spTgt spid="20492"/>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fill="hold" nodeType="clickEffect">
                                  <p:stCondLst>
                                    <p:cond delay="0"/>
                                  </p:stCondLst>
                                  <p:childTnLst>
                                    <p:set>
                                      <p:cBhvr additive="repl">
                                        <p:cTn id="54" dur="1" fill="hold">
                                          <p:stCondLst>
                                            <p:cond delay="0"/>
                                          </p:stCondLst>
                                        </p:cTn>
                                        <p:tgtEl>
                                          <p:spTgt spid="20495"/>
                                        </p:tgtEl>
                                        <p:attrNameLst>
                                          <p:attrName>style.visibility</p:attrName>
                                        </p:attrNameLst>
                                      </p:cBhvr>
                                      <p:to>
                                        <p:strVal val="visible"/>
                                      </p:to>
                                    </p:set>
                                  </p:childTnLst>
                                  <p:subTnLst>
                                    <p:set>
                                      <p:cBhvr override="childStyle">
                                        <p:cTn dur="1" fill="hold" display="0" masterRel="nextClick" afterEffect="1"/>
                                        <p:tgtEl>
                                          <p:spTgt spid="20495"/>
                                        </p:tgtEl>
                                        <p:attrNameLst>
                                          <p:attrName>style.visibility</p:attrName>
                                        </p:attrNameLst>
                                      </p:cBhvr>
                                      <p:to>
                                        <p:strVal val="hidden"/>
                                      </p:to>
                                    </p:set>
                                  </p:subTnLst>
                                </p:cTn>
                              </p:par>
                            </p:childTnLst>
                          </p:cTn>
                        </p:par>
                      </p:childTnLst>
                    </p:cTn>
                  </p:par>
                  <p:par>
                    <p:cTn id="55" fill="hold">
                      <p:stCondLst>
                        <p:cond delay="indefinite"/>
                      </p:stCondLst>
                      <p:childTnLst>
                        <p:par>
                          <p:cTn id="56" fill="hold">
                            <p:stCondLst>
                              <p:cond delay="0"/>
                            </p:stCondLst>
                            <p:childTnLst>
                              <p:par>
                                <p:cTn id="57" presetID="1" presetClass="entr" fill="hold" grpId="0" nodeType="clickEffect">
                                  <p:stCondLst>
                                    <p:cond delay="0"/>
                                  </p:stCondLst>
                                  <p:childTnLst>
                                    <p:set>
                                      <p:cBhvr additive="repl">
                                        <p:cTn id="58" dur="1" fill="hold">
                                          <p:stCondLst>
                                            <p:cond delay="0"/>
                                          </p:stCondLst>
                                        </p:cTn>
                                        <p:tgtEl>
                                          <p:spTgt spid="20494"/>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fill="hold" nodeType="clickEffect">
                                  <p:stCondLst>
                                    <p:cond delay="0"/>
                                  </p:stCondLst>
                                  <p:childTnLst>
                                    <p:set>
                                      <p:cBhvr additive="repl">
                                        <p:cTn id="62" dur="1" fill="hold">
                                          <p:stCondLst>
                                            <p:cond delay="0"/>
                                          </p:stCondLst>
                                        </p:cTn>
                                        <p:tgtEl>
                                          <p:spTgt spid="20497"/>
                                        </p:tgtEl>
                                        <p:attrNameLst>
                                          <p:attrName>style.visibility</p:attrName>
                                        </p:attrNameLst>
                                      </p:cBhvr>
                                      <p:to>
                                        <p:strVal val="visible"/>
                                      </p:to>
                                    </p:set>
                                  </p:childTnLst>
                                  <p:subTnLst>
                                    <p:set>
                                      <p:cBhvr override="childStyle">
                                        <p:cTn dur="1" fill="hold" display="0" masterRel="nextClick" afterEffect="1"/>
                                        <p:tgtEl>
                                          <p:spTgt spid="20497"/>
                                        </p:tgtEl>
                                        <p:attrNameLst>
                                          <p:attrName>style.visibility</p:attrName>
                                        </p:attrNameLst>
                                      </p:cBhvr>
                                      <p:to>
                                        <p:strVal val="hidden"/>
                                      </p:to>
                                    </p:set>
                                  </p:subTnLst>
                                </p:cTn>
                              </p:par>
                            </p:childTnLst>
                          </p:cTn>
                        </p:par>
                      </p:childTnLst>
                    </p:cTn>
                  </p:par>
                  <p:par>
                    <p:cTn id="63" fill="hold">
                      <p:stCondLst>
                        <p:cond delay="indefinite"/>
                      </p:stCondLst>
                      <p:childTnLst>
                        <p:par>
                          <p:cTn id="64" fill="hold">
                            <p:stCondLst>
                              <p:cond delay="0"/>
                            </p:stCondLst>
                            <p:childTnLst>
                              <p:par>
                                <p:cTn id="65" presetID="1" presetClass="entr" fill="hold" grpId="0" nodeType="clickEffect">
                                  <p:stCondLst>
                                    <p:cond delay="0"/>
                                  </p:stCondLst>
                                  <p:childTnLst>
                                    <p:set>
                                      <p:cBhvr additive="repl">
                                        <p:cTn id="66" dur="1" fill="hold">
                                          <p:stCondLst>
                                            <p:cond delay="0"/>
                                          </p:stCondLst>
                                        </p:cTn>
                                        <p:tgtEl>
                                          <p:spTgt spid="20496"/>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fill="hold" nodeType="clickEffect">
                                  <p:stCondLst>
                                    <p:cond delay="0"/>
                                  </p:stCondLst>
                                  <p:childTnLst>
                                    <p:set>
                                      <p:cBhvr additive="repl">
                                        <p:cTn id="70" dur="1" fill="hold">
                                          <p:stCondLst>
                                            <p:cond delay="0"/>
                                          </p:stCondLst>
                                        </p:cTn>
                                        <p:tgtEl>
                                          <p:spTgt spid="20500"/>
                                        </p:tgtEl>
                                        <p:attrNameLst>
                                          <p:attrName>style.visibility</p:attrName>
                                        </p:attrNameLst>
                                      </p:cBhvr>
                                      <p:to>
                                        <p:strVal val="visible"/>
                                      </p:to>
                                    </p:set>
                                  </p:childTnLst>
                                  <p:subTnLst>
                                    <p:set>
                                      <p:cBhvr override="childStyle">
                                        <p:cTn dur="1" fill="hold" display="0" masterRel="nextClick" afterEffect="1"/>
                                        <p:tgtEl>
                                          <p:spTgt spid="20500"/>
                                        </p:tgtEl>
                                        <p:attrNameLst>
                                          <p:attrName>style.visibility</p:attrName>
                                        </p:attrNameLst>
                                      </p:cBhvr>
                                      <p:to>
                                        <p:strVal val="hidden"/>
                                      </p:to>
                                    </p:set>
                                  </p:subTnLst>
                                </p:cTn>
                              </p:par>
                            </p:childTnLst>
                          </p:cTn>
                        </p:par>
                      </p:childTnLst>
                    </p:cTn>
                  </p:par>
                  <p:par>
                    <p:cTn id="71" fill="hold">
                      <p:stCondLst>
                        <p:cond delay="indefinite"/>
                      </p:stCondLst>
                      <p:childTnLst>
                        <p:par>
                          <p:cTn id="72" fill="hold">
                            <p:stCondLst>
                              <p:cond delay="0"/>
                            </p:stCondLst>
                            <p:childTnLst>
                              <p:par>
                                <p:cTn id="73" presetID="1" presetClass="entr" fill="hold" grpId="0" nodeType="clickEffect">
                                  <p:stCondLst>
                                    <p:cond delay="0"/>
                                  </p:stCondLst>
                                  <p:childTnLst>
                                    <p:set>
                                      <p:cBhvr additive="repl">
                                        <p:cTn id="74" dur="1" fill="hold">
                                          <p:stCondLst>
                                            <p:cond delay="0"/>
                                          </p:stCondLst>
                                        </p:cTn>
                                        <p:tgtEl>
                                          <p:spTgt spid="20498"/>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fill="hold" grpId="0" nodeType="clickEffect">
                                  <p:stCondLst>
                                    <p:cond delay="0"/>
                                  </p:stCondLst>
                                  <p:childTnLst>
                                    <p:set>
                                      <p:cBhvr additive="repl">
                                        <p:cTn id="78" dur="1" fill="hold">
                                          <p:stCondLst>
                                            <p:cond delay="0"/>
                                          </p:stCondLst>
                                        </p:cTn>
                                        <p:tgtEl>
                                          <p:spTgt spid="2049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animBg="1"/>
      <p:bldP spid="20483" grpId="0" animBg="1"/>
      <p:bldP spid="20486" grpId="0" animBg="1"/>
      <p:bldP spid="20488" grpId="0" animBg="1"/>
      <p:bldP spid="20490" grpId="0" animBg="1"/>
      <p:bldP spid="20492" grpId="0" animBg="1"/>
      <p:bldP spid="20494" grpId="0" animBg="1"/>
      <p:bldP spid="20496" grpId="0" animBg="1"/>
      <p:bldP spid="20498" grpId="0" animBg="1"/>
      <p:bldP spid="2049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Саня\Мои документы\Мои рисунки\Утро на Куликовом поле.jpg"/>
          <p:cNvPicPr>
            <a:picLocks noChangeAspect="1" noChangeArrowheads="1"/>
          </p:cNvPicPr>
          <p:nvPr/>
        </p:nvPicPr>
        <p:blipFill>
          <a:blip r:embed="rId2"/>
          <a:srcRect/>
          <a:stretch>
            <a:fillRect/>
          </a:stretch>
        </p:blipFill>
        <p:spPr bwMode="auto">
          <a:xfrm>
            <a:off x="214282" y="142852"/>
            <a:ext cx="8786874" cy="5786478"/>
          </a:xfrm>
          <a:prstGeom prst="rect">
            <a:avLst/>
          </a:prstGeom>
          <a:noFill/>
        </p:spPr>
      </p:pic>
      <p:sp>
        <p:nvSpPr>
          <p:cNvPr id="3" name="TextBox 2"/>
          <p:cNvSpPr txBox="1"/>
          <p:nvPr/>
        </p:nvSpPr>
        <p:spPr>
          <a:xfrm>
            <a:off x="1285852" y="6072206"/>
            <a:ext cx="7000924" cy="369332"/>
          </a:xfrm>
          <a:prstGeom prst="rect">
            <a:avLst/>
          </a:prstGeom>
          <a:noFill/>
        </p:spPr>
        <p:txBody>
          <a:bodyPr wrap="square" rtlCol="0">
            <a:spAutoFit/>
          </a:bodyPr>
          <a:lstStyle/>
          <a:p>
            <a:pPr algn="ctr"/>
            <a:r>
              <a:rPr lang="ru-RU" b="1" dirty="0" smtClean="0"/>
              <a:t>А.Бубнов Утро на Куликовом поле</a:t>
            </a:r>
            <a:endParaRPr lang="ru-RU"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plus(in)">
                                      <p:cBhvr>
                                        <p:cTn id="7" dur="2000"/>
                                        <p:tgtEl>
                                          <p:spTgt spid="5122"/>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2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3" dur="2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4"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Саня\Мои документы\Мои рисунки\Поединок Пересвета и Челубея.jpeg"/>
          <p:cNvPicPr>
            <a:picLocks noChangeAspect="1" noChangeArrowheads="1"/>
          </p:cNvPicPr>
          <p:nvPr/>
        </p:nvPicPr>
        <p:blipFill>
          <a:blip r:embed="rId2"/>
          <a:srcRect/>
          <a:stretch>
            <a:fillRect/>
          </a:stretch>
        </p:blipFill>
        <p:spPr bwMode="auto">
          <a:xfrm>
            <a:off x="214282" y="142852"/>
            <a:ext cx="8572560" cy="4714908"/>
          </a:xfrm>
          <a:prstGeom prst="rect">
            <a:avLst/>
          </a:prstGeom>
          <a:noFill/>
        </p:spPr>
      </p:pic>
      <p:sp>
        <p:nvSpPr>
          <p:cNvPr id="3" name="TextBox 2"/>
          <p:cNvSpPr txBox="1"/>
          <p:nvPr/>
        </p:nvSpPr>
        <p:spPr>
          <a:xfrm>
            <a:off x="3929058" y="4929198"/>
            <a:ext cx="4786346" cy="369332"/>
          </a:xfrm>
          <a:prstGeom prst="rect">
            <a:avLst/>
          </a:prstGeom>
          <a:noFill/>
        </p:spPr>
        <p:txBody>
          <a:bodyPr wrap="square" rtlCol="0">
            <a:spAutoFit/>
          </a:bodyPr>
          <a:lstStyle/>
          <a:p>
            <a:pPr algn="ctr"/>
            <a:r>
              <a:rPr lang="ru-RU" b="1" dirty="0" smtClean="0"/>
              <a:t>Поединок Александра </a:t>
            </a:r>
            <a:r>
              <a:rPr lang="ru-RU" b="1" dirty="0" err="1" smtClean="0"/>
              <a:t>Пересвета</a:t>
            </a:r>
            <a:r>
              <a:rPr lang="ru-RU" b="1" dirty="0" smtClean="0"/>
              <a:t> с </a:t>
            </a:r>
            <a:r>
              <a:rPr lang="ru-RU" b="1" dirty="0" err="1" smtClean="0"/>
              <a:t>Челубеем</a:t>
            </a:r>
            <a:endParaRPr lang="ru-RU" b="1" dirty="0"/>
          </a:p>
        </p:txBody>
      </p:sp>
      <p:sp>
        <p:nvSpPr>
          <p:cNvPr id="4" name="TextBox 3"/>
          <p:cNvSpPr txBox="1"/>
          <p:nvPr/>
        </p:nvSpPr>
        <p:spPr>
          <a:xfrm>
            <a:off x="214282" y="4929198"/>
            <a:ext cx="4357718" cy="2246769"/>
          </a:xfrm>
          <a:prstGeom prst="rect">
            <a:avLst/>
          </a:prstGeom>
          <a:noFill/>
        </p:spPr>
        <p:txBody>
          <a:bodyPr wrap="square" rtlCol="0">
            <a:spAutoFit/>
          </a:bodyPr>
          <a:lstStyle/>
          <a:p>
            <a:r>
              <a:rPr lang="ru-RU" sz="1400" b="1" dirty="0" smtClean="0">
                <a:solidFill>
                  <a:schemeClr val="bg2">
                    <a:lumMod val="25000"/>
                  </a:schemeClr>
                </a:solidFill>
              </a:rPr>
              <a:t>…Позади у воинов </a:t>
            </a:r>
            <a:r>
              <a:rPr lang="ru-RU" sz="1400" b="1" dirty="0" err="1" smtClean="0">
                <a:solidFill>
                  <a:schemeClr val="bg2">
                    <a:lumMod val="25000"/>
                  </a:schemeClr>
                </a:solidFill>
              </a:rPr>
              <a:t>Непрядва</a:t>
            </a:r>
            <a:r>
              <a:rPr lang="ru-RU" sz="1400" b="1" dirty="0" smtClean="0">
                <a:solidFill>
                  <a:schemeClr val="bg2">
                    <a:lumMod val="25000"/>
                  </a:schemeClr>
                </a:solidFill>
              </a:rPr>
              <a:t>,</a:t>
            </a:r>
          </a:p>
          <a:p>
            <a:r>
              <a:rPr lang="ru-RU" sz="1400" b="1" dirty="0" smtClean="0">
                <a:solidFill>
                  <a:schemeClr val="bg2">
                    <a:lumMod val="25000"/>
                  </a:schemeClr>
                </a:solidFill>
              </a:rPr>
              <a:t>Слева - затуманившийся Дон</a:t>
            </a:r>
          </a:p>
          <a:p>
            <a:r>
              <a:rPr lang="ru-RU" sz="1400" b="1" dirty="0" smtClean="0">
                <a:solidFill>
                  <a:schemeClr val="bg2">
                    <a:lumMod val="25000"/>
                  </a:schemeClr>
                </a:solidFill>
              </a:rPr>
              <a:t>И простор великий на два,</a:t>
            </a:r>
          </a:p>
          <a:p>
            <a:r>
              <a:rPr lang="ru-RU" sz="1400" b="1" dirty="0" smtClean="0">
                <a:solidFill>
                  <a:schemeClr val="bg2">
                    <a:lumMod val="25000"/>
                  </a:schemeClr>
                </a:solidFill>
              </a:rPr>
              <a:t>Только на два стана разделён.</a:t>
            </a:r>
          </a:p>
          <a:p>
            <a:r>
              <a:rPr lang="ru-RU" sz="1400" b="1" dirty="0" smtClean="0">
                <a:solidFill>
                  <a:schemeClr val="bg2">
                    <a:lumMod val="25000"/>
                  </a:schemeClr>
                </a:solidFill>
              </a:rPr>
              <a:t>                    Вот сейчас - не в дальней дали где - то -</a:t>
            </a:r>
          </a:p>
          <a:p>
            <a:r>
              <a:rPr lang="ru-RU" sz="1400" b="1" dirty="0" smtClean="0">
                <a:solidFill>
                  <a:schemeClr val="bg2">
                    <a:lumMod val="25000"/>
                  </a:schemeClr>
                </a:solidFill>
              </a:rPr>
              <a:t>                    Здесь сойдутся, как гроза с грозой …</a:t>
            </a:r>
          </a:p>
          <a:p>
            <a:r>
              <a:rPr lang="ru-RU" sz="1400" b="1" dirty="0" smtClean="0">
                <a:solidFill>
                  <a:schemeClr val="bg2">
                    <a:lumMod val="25000"/>
                  </a:schemeClr>
                </a:solidFill>
              </a:rPr>
              <a:t>                     Грянул поединок </a:t>
            </a:r>
            <a:r>
              <a:rPr lang="ru-RU" sz="1400" b="1" dirty="0" err="1" smtClean="0">
                <a:solidFill>
                  <a:schemeClr val="bg2">
                    <a:lumMod val="25000"/>
                  </a:schemeClr>
                </a:solidFill>
              </a:rPr>
              <a:t>Пересвета</a:t>
            </a:r>
            <a:r>
              <a:rPr lang="ru-RU" sz="1400" b="1" dirty="0" smtClean="0">
                <a:solidFill>
                  <a:schemeClr val="bg2">
                    <a:lumMod val="25000"/>
                  </a:schemeClr>
                </a:solidFill>
              </a:rPr>
              <a:t>,</a:t>
            </a:r>
          </a:p>
          <a:p>
            <a:r>
              <a:rPr lang="ru-RU" sz="1400" b="1" dirty="0" smtClean="0">
                <a:solidFill>
                  <a:schemeClr val="bg2">
                    <a:lumMod val="25000"/>
                  </a:schemeClr>
                </a:solidFill>
              </a:rPr>
              <a:t>                     Вышедшего в бой с </a:t>
            </a:r>
            <a:r>
              <a:rPr lang="ru-RU" sz="1400" b="1" dirty="0" err="1" smtClean="0">
                <a:solidFill>
                  <a:schemeClr val="bg2">
                    <a:lumMod val="25000"/>
                  </a:schemeClr>
                </a:solidFill>
              </a:rPr>
              <a:t>Темир-Мурзой</a:t>
            </a:r>
            <a:endParaRPr lang="ru-RU" sz="1400" b="1" dirty="0" smtClean="0">
              <a:solidFill>
                <a:schemeClr val="bg2">
                  <a:lumMod val="25000"/>
                </a:schemeClr>
              </a:solidFill>
            </a:endParaRPr>
          </a:p>
          <a:p>
            <a:endParaRPr lang="ru-RU" sz="1400" dirty="0" smtClean="0"/>
          </a:p>
          <a:p>
            <a:r>
              <a:rPr lang="ru-RU" sz="1400" dirty="0" smtClean="0"/>
              <a:t>      </a:t>
            </a:r>
            <a:endParaRPr lang="ru-RU" sz="1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plus(in)">
                                      <p:cBhvr>
                                        <p:cTn id="7" dur="2000"/>
                                        <p:tgtEl>
                                          <p:spTgt spid="6146"/>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6"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strips(downRight)">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Саня\Мои документы\Мои рисунки\79367893.jpg"/>
          <p:cNvPicPr>
            <a:picLocks noChangeAspect="1" noChangeArrowheads="1"/>
          </p:cNvPicPr>
          <p:nvPr/>
        </p:nvPicPr>
        <p:blipFill>
          <a:blip r:embed="rId2"/>
          <a:srcRect/>
          <a:stretch>
            <a:fillRect/>
          </a:stretch>
        </p:blipFill>
        <p:spPr bwMode="auto">
          <a:xfrm>
            <a:off x="508000" y="428604"/>
            <a:ext cx="8128000" cy="5032396"/>
          </a:xfrm>
          <a:prstGeom prst="rect">
            <a:avLst/>
          </a:prstGeom>
          <a:noFill/>
        </p:spPr>
      </p:pic>
      <p:sp>
        <p:nvSpPr>
          <p:cNvPr id="3" name="TextBox 2"/>
          <p:cNvSpPr txBox="1"/>
          <p:nvPr/>
        </p:nvSpPr>
        <p:spPr>
          <a:xfrm>
            <a:off x="1785918" y="6143644"/>
            <a:ext cx="6357982" cy="369332"/>
          </a:xfrm>
          <a:prstGeom prst="rect">
            <a:avLst/>
          </a:prstGeom>
          <a:noFill/>
        </p:spPr>
        <p:txBody>
          <a:bodyPr wrap="square" rtlCol="0">
            <a:spAutoFit/>
          </a:bodyPr>
          <a:lstStyle/>
          <a:p>
            <a:pPr algn="ctr"/>
            <a:r>
              <a:rPr lang="ru-RU" b="1" dirty="0" smtClean="0"/>
              <a:t>М. </a:t>
            </a:r>
            <a:r>
              <a:rPr lang="ru-RU" b="1" dirty="0" err="1" smtClean="0"/>
              <a:t>Шаньков</a:t>
            </a:r>
            <a:r>
              <a:rPr lang="ru-RU" b="1" dirty="0" smtClean="0"/>
              <a:t> Засадный полк</a:t>
            </a:r>
            <a:endParaRPr lang="ru-RU" b="1" dirty="0"/>
          </a:p>
        </p:txBody>
      </p:sp>
      <p:pic>
        <p:nvPicPr>
          <p:cNvPr id="7171" name="Picture 3" descr="C:\Documents and Settings\Саня\Мои документы\Мои рисунки\48799877.jpg"/>
          <p:cNvPicPr>
            <a:picLocks noChangeAspect="1" noChangeArrowheads="1"/>
          </p:cNvPicPr>
          <p:nvPr/>
        </p:nvPicPr>
        <p:blipFill>
          <a:blip r:embed="rId3"/>
          <a:srcRect/>
          <a:stretch>
            <a:fillRect/>
          </a:stretch>
        </p:blipFill>
        <p:spPr bwMode="auto">
          <a:xfrm>
            <a:off x="3595688" y="1"/>
            <a:ext cx="5405468" cy="3500437"/>
          </a:xfrm>
          <a:prstGeom prst="rect">
            <a:avLst/>
          </a:prstGeom>
          <a:noFill/>
        </p:spPr>
      </p:pic>
      <p:pic>
        <p:nvPicPr>
          <p:cNvPr id="7172" name="Picture 4" descr="C:\Documents and Settings\Саня\Мои документы\Мои рисунки\31919992_Pavel_Popov_Kulikovskaya_bitva.jpg"/>
          <p:cNvPicPr>
            <a:picLocks noChangeAspect="1" noChangeArrowheads="1"/>
          </p:cNvPicPr>
          <p:nvPr/>
        </p:nvPicPr>
        <p:blipFill>
          <a:blip r:embed="rId4"/>
          <a:srcRect/>
          <a:stretch>
            <a:fillRect/>
          </a:stretch>
        </p:blipFill>
        <p:spPr bwMode="auto">
          <a:xfrm>
            <a:off x="214282" y="2000240"/>
            <a:ext cx="5857915" cy="4071966"/>
          </a:xfrm>
          <a:prstGeom prst="rect">
            <a:avLst/>
          </a:prstGeom>
          <a:noFill/>
        </p:spPr>
      </p:pic>
      <p:pic>
        <p:nvPicPr>
          <p:cNvPr id="7173" name="Picture 5" descr="C:\Documents and Settings\Саня\Мои документы\Мои рисунки\269605.jpg"/>
          <p:cNvPicPr>
            <a:picLocks noChangeAspect="1" noChangeArrowheads="1"/>
          </p:cNvPicPr>
          <p:nvPr/>
        </p:nvPicPr>
        <p:blipFill>
          <a:blip r:embed="rId5"/>
          <a:srcRect/>
          <a:stretch>
            <a:fillRect/>
          </a:stretch>
        </p:blipFill>
        <p:spPr bwMode="auto">
          <a:xfrm>
            <a:off x="3714744" y="2571744"/>
            <a:ext cx="5286412" cy="3500462"/>
          </a:xfrm>
          <a:prstGeom prst="rect">
            <a:avLst/>
          </a:prstGeom>
          <a:noFill/>
        </p:spPr>
      </p:pic>
      <p:sp>
        <p:nvSpPr>
          <p:cNvPr id="7" name="TextBox 6"/>
          <p:cNvSpPr txBox="1"/>
          <p:nvPr/>
        </p:nvSpPr>
        <p:spPr>
          <a:xfrm>
            <a:off x="4214810" y="285728"/>
            <a:ext cx="4643470" cy="1569660"/>
          </a:xfrm>
          <a:prstGeom prst="rect">
            <a:avLst/>
          </a:prstGeom>
          <a:noFill/>
        </p:spPr>
        <p:txBody>
          <a:bodyPr wrap="square" rtlCol="0">
            <a:spAutoFit/>
          </a:bodyPr>
          <a:lstStyle/>
          <a:p>
            <a:r>
              <a:rPr lang="ru-RU" sz="1600" b="1" dirty="0" smtClean="0">
                <a:solidFill>
                  <a:schemeClr val="bg2"/>
                </a:solidFill>
              </a:rPr>
              <a:t>"… И тотчас сошлись надолго обе силы великие и покрыли полки поле на 10 вёрст множеством воинов. И была сеча зла и велика, и брань крепка, сотрясение земли великое. От начала мира не бывало такой сечи великим князем русским, как этому великому князю всея Руси …"</a:t>
            </a:r>
            <a:endParaRPr lang="ru-RU" sz="1600" b="1" dirty="0">
              <a:solidFill>
                <a:schemeClr val="bg2"/>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 calcmode="lin" valueType="num">
                                      <p:cBhvr>
                                        <p:cTn id="7" dur="2000" fill="hold"/>
                                        <p:tgtEl>
                                          <p:spTgt spid="7170"/>
                                        </p:tgtEl>
                                        <p:attrNameLst>
                                          <p:attrName>ppt_w</p:attrName>
                                        </p:attrNameLst>
                                      </p:cBhvr>
                                      <p:tavLst>
                                        <p:tav tm="0">
                                          <p:val>
                                            <p:strVal val="#ppt_w*0.70"/>
                                          </p:val>
                                        </p:tav>
                                        <p:tav tm="100000">
                                          <p:val>
                                            <p:strVal val="#ppt_w"/>
                                          </p:val>
                                        </p:tav>
                                      </p:tavLst>
                                    </p:anim>
                                    <p:anim calcmode="lin" valueType="num">
                                      <p:cBhvr>
                                        <p:cTn id="8" dur="2000" fill="hold"/>
                                        <p:tgtEl>
                                          <p:spTgt spid="7170"/>
                                        </p:tgtEl>
                                        <p:attrNameLst>
                                          <p:attrName>ppt_h</p:attrName>
                                        </p:attrNameLst>
                                      </p:cBhvr>
                                      <p:tavLst>
                                        <p:tav tm="0">
                                          <p:val>
                                            <p:strVal val="#ppt_h"/>
                                          </p:val>
                                        </p:tav>
                                        <p:tav tm="100000">
                                          <p:val>
                                            <p:strVal val="#ppt_h"/>
                                          </p:val>
                                        </p:tav>
                                      </p:tavLst>
                                    </p:anim>
                                    <p:animEffect transition="in" filter="fade">
                                      <p:cBhvr>
                                        <p:cTn id="9" dur="2000"/>
                                        <p:tgtEl>
                                          <p:spTgt spid="7170"/>
                                        </p:tgtEl>
                                      </p:cBhvr>
                                    </p:animEffect>
                                  </p:childTnLst>
                                </p:cTn>
                              </p:par>
                            </p:childTnLst>
                          </p:cTn>
                        </p:par>
                      </p:childTnLst>
                    </p:cTn>
                  </p:par>
                  <p:par>
                    <p:cTn id="10" fill="hold">
                      <p:stCondLst>
                        <p:cond delay="indefinite"/>
                      </p:stCondLst>
                      <p:childTnLst>
                        <p:par>
                          <p:cTn id="11" fill="hold">
                            <p:stCondLst>
                              <p:cond delay="0"/>
                            </p:stCondLst>
                            <p:childTnLst>
                              <p:par>
                                <p:cTn id="12" presetID="4" presetClass="entr" presetSubtype="16" fill="hold" nodeType="clickEffect">
                                  <p:stCondLst>
                                    <p:cond delay="0"/>
                                  </p:stCondLst>
                                  <p:childTnLst>
                                    <p:set>
                                      <p:cBhvr>
                                        <p:cTn id="13" dur="1" fill="hold">
                                          <p:stCondLst>
                                            <p:cond delay="0"/>
                                          </p:stCondLst>
                                        </p:cTn>
                                        <p:tgtEl>
                                          <p:spTgt spid="7171"/>
                                        </p:tgtEl>
                                        <p:attrNameLst>
                                          <p:attrName>style.visibility</p:attrName>
                                        </p:attrNameLst>
                                      </p:cBhvr>
                                      <p:to>
                                        <p:strVal val="visible"/>
                                      </p:to>
                                    </p:set>
                                    <p:animEffect transition="in" filter="box(in)">
                                      <p:cBhvr>
                                        <p:cTn id="14" dur="2000"/>
                                        <p:tgtEl>
                                          <p:spTgt spid="7171"/>
                                        </p:tgtEl>
                                      </p:cBhvr>
                                    </p:animEffect>
                                  </p:childTnLst>
                                </p:cTn>
                              </p:par>
                            </p:childTnLst>
                          </p:cTn>
                        </p:par>
                      </p:childTnLst>
                    </p:cTn>
                  </p:par>
                  <p:par>
                    <p:cTn id="15" fill="hold">
                      <p:stCondLst>
                        <p:cond delay="indefinite"/>
                      </p:stCondLst>
                      <p:childTnLst>
                        <p:par>
                          <p:cTn id="16" fill="hold">
                            <p:stCondLst>
                              <p:cond delay="0"/>
                            </p:stCondLst>
                            <p:childTnLst>
                              <p:par>
                                <p:cTn id="17" presetID="18" presetClass="entr" presetSubtype="12" fill="hold" nodeType="clickEffect">
                                  <p:stCondLst>
                                    <p:cond delay="0"/>
                                  </p:stCondLst>
                                  <p:childTnLst>
                                    <p:set>
                                      <p:cBhvr>
                                        <p:cTn id="18" dur="1" fill="hold">
                                          <p:stCondLst>
                                            <p:cond delay="0"/>
                                          </p:stCondLst>
                                        </p:cTn>
                                        <p:tgtEl>
                                          <p:spTgt spid="7">
                                            <p:txEl>
                                              <p:pRg st="0" end="0"/>
                                            </p:txEl>
                                          </p:spTgt>
                                        </p:tgtEl>
                                        <p:attrNameLst>
                                          <p:attrName>style.visibility</p:attrName>
                                        </p:attrNameLst>
                                      </p:cBhvr>
                                      <p:to>
                                        <p:strVal val="visible"/>
                                      </p:to>
                                    </p:set>
                                    <p:animEffect transition="in" filter="strips(downLeft)">
                                      <p:cBhvr>
                                        <p:cTn id="19" dur="2000"/>
                                        <p:tgtEl>
                                          <p:spTgt spid="7">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8" presetClass="entr" presetSubtype="16" fill="hold" nodeType="clickEffect">
                                  <p:stCondLst>
                                    <p:cond delay="0"/>
                                  </p:stCondLst>
                                  <p:childTnLst>
                                    <p:set>
                                      <p:cBhvr>
                                        <p:cTn id="23" dur="1" fill="hold">
                                          <p:stCondLst>
                                            <p:cond delay="0"/>
                                          </p:stCondLst>
                                        </p:cTn>
                                        <p:tgtEl>
                                          <p:spTgt spid="7173"/>
                                        </p:tgtEl>
                                        <p:attrNameLst>
                                          <p:attrName>style.visibility</p:attrName>
                                        </p:attrNameLst>
                                      </p:cBhvr>
                                      <p:to>
                                        <p:strVal val="visible"/>
                                      </p:to>
                                    </p:set>
                                    <p:animEffect transition="in" filter="diamond(in)">
                                      <p:cBhvr>
                                        <p:cTn id="24" dur="2000"/>
                                        <p:tgtEl>
                                          <p:spTgt spid="7173"/>
                                        </p:tgtEl>
                                      </p:cBhvr>
                                    </p:animEffect>
                                  </p:childTnLst>
                                </p:cTn>
                              </p:par>
                            </p:childTnLst>
                          </p:cTn>
                        </p:par>
                      </p:childTnLst>
                    </p:cTn>
                  </p:par>
                  <p:par>
                    <p:cTn id="25" fill="hold">
                      <p:stCondLst>
                        <p:cond delay="indefinite"/>
                      </p:stCondLst>
                      <p:childTnLst>
                        <p:par>
                          <p:cTn id="26" fill="hold">
                            <p:stCondLst>
                              <p:cond delay="0"/>
                            </p:stCondLst>
                            <p:childTnLst>
                              <p:par>
                                <p:cTn id="27" presetID="18" presetClass="entr" presetSubtype="12" fill="hold" nodeType="clickEffect">
                                  <p:stCondLst>
                                    <p:cond delay="0"/>
                                  </p:stCondLst>
                                  <p:childTnLst>
                                    <p:set>
                                      <p:cBhvr>
                                        <p:cTn id="28" dur="1" fill="hold">
                                          <p:stCondLst>
                                            <p:cond delay="0"/>
                                          </p:stCondLst>
                                        </p:cTn>
                                        <p:tgtEl>
                                          <p:spTgt spid="7172"/>
                                        </p:tgtEl>
                                        <p:attrNameLst>
                                          <p:attrName>style.visibility</p:attrName>
                                        </p:attrNameLst>
                                      </p:cBhvr>
                                      <p:to>
                                        <p:strVal val="visible"/>
                                      </p:to>
                                    </p:set>
                                    <p:animEffect transition="in" filter="strips(downLeft)">
                                      <p:cBhvr>
                                        <p:cTn id="29" dur="2000"/>
                                        <p:tgtEl>
                                          <p:spTgt spid="71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Саня\Мои документы\Мои рисунки\Dscn0070.jpg"/>
          <p:cNvPicPr>
            <a:picLocks noChangeAspect="1" noChangeArrowheads="1"/>
          </p:cNvPicPr>
          <p:nvPr/>
        </p:nvPicPr>
        <p:blipFill>
          <a:blip r:embed="rId2"/>
          <a:srcRect/>
          <a:stretch>
            <a:fillRect/>
          </a:stretch>
        </p:blipFill>
        <p:spPr bwMode="auto">
          <a:xfrm>
            <a:off x="285721" y="214290"/>
            <a:ext cx="5715040" cy="4643470"/>
          </a:xfrm>
          <a:prstGeom prst="rect">
            <a:avLst/>
          </a:prstGeom>
          <a:noFill/>
        </p:spPr>
      </p:pic>
      <p:pic>
        <p:nvPicPr>
          <p:cNvPr id="8195" name="Picture 3" descr="C:\Documents and Settings\Саня\Мои документы\Мои рисунки\007aj.jpg"/>
          <p:cNvPicPr>
            <a:picLocks noChangeAspect="1" noChangeArrowheads="1"/>
          </p:cNvPicPr>
          <p:nvPr/>
        </p:nvPicPr>
        <p:blipFill>
          <a:blip r:embed="rId3"/>
          <a:srcRect/>
          <a:stretch>
            <a:fillRect/>
          </a:stretch>
        </p:blipFill>
        <p:spPr bwMode="auto">
          <a:xfrm>
            <a:off x="1646238" y="2000240"/>
            <a:ext cx="7283480" cy="4357718"/>
          </a:xfrm>
          <a:prstGeom prst="rect">
            <a:avLst/>
          </a:prstGeom>
          <a:noFill/>
        </p:spPr>
      </p:pic>
      <p:sp>
        <p:nvSpPr>
          <p:cNvPr id="4" name="TextBox 3"/>
          <p:cNvSpPr txBox="1"/>
          <p:nvPr/>
        </p:nvSpPr>
        <p:spPr>
          <a:xfrm>
            <a:off x="3000364" y="6000768"/>
            <a:ext cx="5214974" cy="369332"/>
          </a:xfrm>
          <a:prstGeom prst="rect">
            <a:avLst/>
          </a:prstGeom>
          <a:noFill/>
        </p:spPr>
        <p:txBody>
          <a:bodyPr wrap="square" rtlCol="0">
            <a:spAutoFit/>
          </a:bodyPr>
          <a:lstStyle/>
          <a:p>
            <a:pPr algn="ctr"/>
            <a:r>
              <a:rPr lang="ru-RU" b="1" dirty="0" smtClean="0">
                <a:solidFill>
                  <a:srgbClr val="FFFF00"/>
                </a:solidFill>
              </a:rPr>
              <a:t>Игорь Панов Куликово поле</a:t>
            </a:r>
            <a:endParaRPr lang="ru-RU" b="1" dirty="0">
              <a:solidFill>
                <a:srgbClr val="FFFF00"/>
              </a:solidFill>
            </a:endParaRPr>
          </a:p>
        </p:txBody>
      </p:sp>
      <p:sp>
        <p:nvSpPr>
          <p:cNvPr id="5" name="Прямоугольник 4"/>
          <p:cNvSpPr/>
          <p:nvPr/>
        </p:nvSpPr>
        <p:spPr>
          <a:xfrm>
            <a:off x="857224" y="1500174"/>
            <a:ext cx="7929618" cy="2031325"/>
          </a:xfrm>
          <a:prstGeom prst="rect">
            <a:avLst/>
          </a:prstGeom>
        </p:spPr>
        <p:txBody>
          <a:bodyPr wrap="square">
            <a:spAutoFit/>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ru-RU" b="1" dirty="0" smtClean="0">
                <a:solidFill>
                  <a:srgbClr val="FFFF00"/>
                </a:solidFill>
                <a:latin typeface="Times New Roman" pitchFamily="16" charset="0"/>
                <a:ea typeface="Microsoft YaHei" charset="0"/>
                <a:cs typeface="Microsoft YaHei" charset="0"/>
              </a:rPr>
              <a:t>Бой длился 4 часа (с 11 часов 35 минут до 15 часов35 минут). Преследование врага продолжалось всю вторую половину дня. Победа досталась большой ценой. Восемь дней стояли воины за Доном на поле битвы, «на костях», как говорили в старину: хоронили павших героев, помогали раненым. И плач был великий, многие жены и дети не дождались своих мужей и отцов.  За победу на Куликовом поле Дмитрий Иванович получил прозвище «Донской». </a:t>
            </a:r>
            <a:endParaRPr lang="ru-RU" b="1" dirty="0">
              <a:solidFill>
                <a:srgbClr val="FFFF00"/>
              </a:solidFill>
              <a:latin typeface="Times New Roman" pitchFamily="16" charset="0"/>
              <a:ea typeface="Microsoft YaHei" charset="0"/>
              <a:cs typeface="Microsoft YaHei"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circle(in)">
                                      <p:cBhvr>
                                        <p:cTn id="7" dur="2000"/>
                                        <p:tgtEl>
                                          <p:spTgt spid="8194"/>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strips(downLeft)">
                                      <p:cBhvr>
                                        <p:cTn id="12" dur="20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8195"/>
                                        </p:tgtEl>
                                        <p:attrNameLst>
                                          <p:attrName>style.visibility</p:attrName>
                                        </p:attrNameLst>
                                      </p:cBhvr>
                                      <p:to>
                                        <p:strVal val="visible"/>
                                      </p:to>
                                    </p:set>
                                    <p:animEffect transition="in" filter="wipe(down)">
                                      <p:cBhvr>
                                        <p:cTn id="17" dur="500"/>
                                        <p:tgtEl>
                                          <p:spTgt spid="81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86000" y="1000108"/>
            <a:ext cx="4572000" cy="5632311"/>
          </a:xfrm>
          <a:prstGeom prst="rect">
            <a:avLst/>
          </a:prstGeom>
        </p:spPr>
        <p:txBody>
          <a:bodyPr wrap="square">
            <a:spAutoFit/>
          </a:bodyPr>
          <a:lstStyle/>
          <a:p>
            <a:r>
              <a:rPr lang="ru-RU" b="1" i="1" dirty="0" smtClean="0"/>
              <a:t>Мы, сам - друг, над степью в полночь встали: не вернуться, не взглянуть назад. Над </a:t>
            </a:r>
            <a:r>
              <a:rPr lang="ru-RU" b="1" i="1" dirty="0" err="1" smtClean="0"/>
              <a:t>Непрядвой</a:t>
            </a:r>
            <a:r>
              <a:rPr lang="ru-RU" b="1" i="1" dirty="0" smtClean="0"/>
              <a:t> лебеди кричали, </a:t>
            </a:r>
            <a:endParaRPr lang="ru-RU" dirty="0" smtClean="0"/>
          </a:p>
          <a:p>
            <a:r>
              <a:rPr lang="ru-RU" b="1" i="1" dirty="0" smtClean="0"/>
              <a:t>и опять, опять они кричат...</a:t>
            </a:r>
            <a:endParaRPr lang="ru-RU" dirty="0" smtClean="0"/>
          </a:p>
          <a:p>
            <a:r>
              <a:rPr lang="ru-RU" b="1" i="1" dirty="0" smtClean="0"/>
              <a:t>        </a:t>
            </a:r>
            <a:endParaRPr lang="ru-RU" dirty="0" smtClean="0"/>
          </a:p>
          <a:p>
            <a:r>
              <a:rPr lang="ru-RU" b="1" i="1" dirty="0" smtClean="0"/>
              <a:t>        На пути - горючий белый камень.</a:t>
            </a:r>
            <a:endParaRPr lang="ru-RU" dirty="0" smtClean="0"/>
          </a:p>
          <a:p>
            <a:r>
              <a:rPr lang="ru-RU" b="1" i="1" dirty="0" smtClean="0"/>
              <a:t>За рекой поганая орда.</a:t>
            </a:r>
            <a:endParaRPr lang="ru-RU" dirty="0" smtClean="0"/>
          </a:p>
          <a:p>
            <a:r>
              <a:rPr lang="ru-RU" b="1" i="1" dirty="0" smtClean="0"/>
              <a:t>Светлый стяг над нашими полками</a:t>
            </a:r>
            <a:endParaRPr lang="ru-RU" dirty="0" smtClean="0"/>
          </a:p>
          <a:p>
            <a:r>
              <a:rPr lang="ru-RU" b="1" i="1" dirty="0" smtClean="0"/>
              <a:t>Не взыграет больше никогда.</a:t>
            </a:r>
            <a:endParaRPr lang="ru-RU" dirty="0" smtClean="0"/>
          </a:p>
          <a:p>
            <a:r>
              <a:rPr lang="ru-RU" b="1" i="1" dirty="0" smtClean="0"/>
              <a:t> </a:t>
            </a:r>
            <a:endParaRPr lang="ru-RU" dirty="0" smtClean="0"/>
          </a:p>
          <a:p>
            <a:r>
              <a:rPr lang="ru-RU" b="1" i="1" dirty="0" smtClean="0"/>
              <a:t>        И, к земле склонившись головою, </a:t>
            </a:r>
            <a:endParaRPr lang="ru-RU" dirty="0" smtClean="0"/>
          </a:p>
          <a:p>
            <a:r>
              <a:rPr lang="ru-RU" b="1" i="1" dirty="0" smtClean="0"/>
              <a:t>говорит мне друг: «Остри свой меч, </a:t>
            </a:r>
            <a:endParaRPr lang="ru-RU" dirty="0" smtClean="0"/>
          </a:p>
          <a:p>
            <a:r>
              <a:rPr lang="ru-RU" b="1" i="1" dirty="0" smtClean="0"/>
              <a:t>чтоб недаром биться с татарвою, </a:t>
            </a:r>
            <a:endParaRPr lang="ru-RU" dirty="0" smtClean="0"/>
          </a:p>
          <a:p>
            <a:r>
              <a:rPr lang="ru-RU" b="1" i="1" dirty="0" smtClean="0"/>
              <a:t>за святое дело мертвым лечь!».</a:t>
            </a:r>
            <a:endParaRPr lang="ru-RU" dirty="0" smtClean="0"/>
          </a:p>
          <a:p>
            <a:r>
              <a:rPr lang="ru-RU" b="1" i="1" dirty="0" smtClean="0"/>
              <a:t> </a:t>
            </a:r>
            <a:endParaRPr lang="ru-RU" dirty="0" smtClean="0"/>
          </a:p>
          <a:p>
            <a:r>
              <a:rPr lang="ru-RU" b="1" i="1" dirty="0" smtClean="0"/>
              <a:t>Я не первый воин, не последний, </a:t>
            </a:r>
            <a:endParaRPr lang="ru-RU" dirty="0" smtClean="0"/>
          </a:p>
          <a:p>
            <a:r>
              <a:rPr lang="ru-RU" b="1" i="1" dirty="0" smtClean="0"/>
              <a:t>долго будет Родина больна. </a:t>
            </a:r>
            <a:endParaRPr lang="ru-RU" dirty="0" smtClean="0"/>
          </a:p>
          <a:p>
            <a:r>
              <a:rPr lang="ru-RU" b="1" i="1" dirty="0" smtClean="0"/>
              <a:t>Помяни ж за раннею обедней </a:t>
            </a:r>
            <a:endParaRPr lang="ru-RU" dirty="0" smtClean="0"/>
          </a:p>
          <a:p>
            <a:r>
              <a:rPr lang="ru-RU" b="1" i="1" dirty="0" smtClean="0"/>
              <a:t>мила друга, светлая жена!</a:t>
            </a:r>
          </a:p>
          <a:p>
            <a:pPr algn="r"/>
            <a:r>
              <a:rPr lang="ru-RU" b="1" i="1" dirty="0" smtClean="0"/>
              <a:t>А.Блок</a:t>
            </a:r>
            <a:endParaRPr lang="ru-RU" dirty="0"/>
          </a:p>
        </p:txBody>
      </p:sp>
      <p:sp>
        <p:nvSpPr>
          <p:cNvPr id="3" name="Прямоугольник 2"/>
          <p:cNvSpPr/>
          <p:nvPr/>
        </p:nvSpPr>
        <p:spPr>
          <a:xfrm>
            <a:off x="214282" y="214290"/>
            <a:ext cx="8786874" cy="861774"/>
          </a:xfrm>
          <a:prstGeom prst="rect">
            <a:avLst/>
          </a:prstGeom>
        </p:spPr>
        <p:txBody>
          <a:bodyPr wrap="square">
            <a:spAutoFit/>
          </a:bodyPr>
          <a:lstStyle/>
          <a:p>
            <a:pPr algn="ctr"/>
            <a:r>
              <a:rPr lang="ru-RU" sz="1600" b="1" i="1" dirty="0" smtClean="0">
                <a:solidFill>
                  <a:srgbClr val="FF0000"/>
                </a:solidFill>
              </a:rPr>
              <a:t>Великий русский поэт Александр Блок посвятил этому событию цикл из пяти стихотворений. Клятвой верности Родине, Знамени и боевому братству, любви к своей Земле и народу  звучат чеканные слова Блока:</a:t>
            </a:r>
            <a:endParaRPr lang="ru-RU" sz="16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up)">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2000"/>
                                        <p:tgtEl>
                                          <p:spTgt spid="2">
                                            <p:txEl>
                                              <p:pRg st="0" end="0"/>
                                            </p:txEl>
                                          </p:spTgt>
                                        </p:tgtEl>
                                      </p:cBhvr>
                                    </p:animEffect>
                                    <p:anim calcmode="lin" valueType="num">
                                      <p:cBhvr>
                                        <p:cTn id="13" dur="2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14" dur="2000" fill="hold"/>
                                        <p:tgtEl>
                                          <p:spTgt spid="2">
                                            <p:txEl>
                                              <p:pRg st="0" end="0"/>
                                            </p:txEl>
                                          </p:spTgt>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2000"/>
                                        <p:tgtEl>
                                          <p:spTgt spid="2">
                                            <p:txEl>
                                              <p:pRg st="1" end="1"/>
                                            </p:txEl>
                                          </p:spTgt>
                                        </p:tgtEl>
                                      </p:cBhvr>
                                    </p:animEffect>
                                    <p:anim calcmode="lin" valueType="num">
                                      <p:cBhvr>
                                        <p:cTn id="18" dur="2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9" dur="2000" fill="hold"/>
                                        <p:tgtEl>
                                          <p:spTgt spid="2">
                                            <p:txEl>
                                              <p:pRg st="1" end="1"/>
                                            </p:txEl>
                                          </p:spTgt>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fade">
                                      <p:cBhvr>
                                        <p:cTn id="22" dur="2000"/>
                                        <p:tgtEl>
                                          <p:spTgt spid="2">
                                            <p:txEl>
                                              <p:pRg st="2" end="2"/>
                                            </p:txEl>
                                          </p:spTgt>
                                        </p:tgtEl>
                                      </p:cBhvr>
                                    </p:animEffect>
                                    <p:anim calcmode="lin" valueType="num">
                                      <p:cBhvr>
                                        <p:cTn id="23" dur="2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4" dur="2000" fill="hold"/>
                                        <p:tgtEl>
                                          <p:spTgt spid="2">
                                            <p:txEl>
                                              <p:pRg st="2" end="2"/>
                                            </p:txEl>
                                          </p:spTgt>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0"/>
                                  </p:stCondLst>
                                  <p:childTnLst>
                                    <p:set>
                                      <p:cBhvr>
                                        <p:cTn id="26" dur="1" fill="hold">
                                          <p:stCondLst>
                                            <p:cond delay="0"/>
                                          </p:stCondLst>
                                        </p:cTn>
                                        <p:tgtEl>
                                          <p:spTgt spid="2">
                                            <p:txEl>
                                              <p:pRg st="3" end="3"/>
                                            </p:txEl>
                                          </p:spTgt>
                                        </p:tgtEl>
                                        <p:attrNameLst>
                                          <p:attrName>style.visibility</p:attrName>
                                        </p:attrNameLst>
                                      </p:cBhvr>
                                      <p:to>
                                        <p:strVal val="visible"/>
                                      </p:to>
                                    </p:set>
                                    <p:animEffect transition="in" filter="fade">
                                      <p:cBhvr>
                                        <p:cTn id="27" dur="2000"/>
                                        <p:tgtEl>
                                          <p:spTgt spid="2">
                                            <p:txEl>
                                              <p:pRg st="3" end="3"/>
                                            </p:txEl>
                                          </p:spTgt>
                                        </p:tgtEl>
                                      </p:cBhvr>
                                    </p:animEffect>
                                    <p:anim calcmode="lin" valueType="num">
                                      <p:cBhvr>
                                        <p:cTn id="28" dur="2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9" dur="2000" fill="hold"/>
                                        <p:tgtEl>
                                          <p:spTgt spid="2">
                                            <p:txEl>
                                              <p:pRg st="3" end="3"/>
                                            </p:txEl>
                                          </p:spTgt>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0"/>
                                  </p:stCondLst>
                                  <p:childTnLst>
                                    <p:set>
                                      <p:cBhvr>
                                        <p:cTn id="31" dur="1" fill="hold">
                                          <p:stCondLst>
                                            <p:cond delay="0"/>
                                          </p:stCondLst>
                                        </p:cTn>
                                        <p:tgtEl>
                                          <p:spTgt spid="2">
                                            <p:txEl>
                                              <p:pRg st="4" end="4"/>
                                            </p:txEl>
                                          </p:spTgt>
                                        </p:tgtEl>
                                        <p:attrNameLst>
                                          <p:attrName>style.visibility</p:attrName>
                                        </p:attrNameLst>
                                      </p:cBhvr>
                                      <p:to>
                                        <p:strVal val="visible"/>
                                      </p:to>
                                    </p:set>
                                    <p:animEffect transition="in" filter="fade">
                                      <p:cBhvr>
                                        <p:cTn id="32" dur="2000"/>
                                        <p:tgtEl>
                                          <p:spTgt spid="2">
                                            <p:txEl>
                                              <p:pRg st="4" end="4"/>
                                            </p:txEl>
                                          </p:spTgt>
                                        </p:tgtEl>
                                      </p:cBhvr>
                                    </p:animEffect>
                                    <p:anim calcmode="lin" valueType="num">
                                      <p:cBhvr>
                                        <p:cTn id="33" dur="2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4" dur="2000" fill="hold"/>
                                        <p:tgtEl>
                                          <p:spTgt spid="2">
                                            <p:txEl>
                                              <p:pRg st="4" end="4"/>
                                            </p:txEl>
                                          </p:spTgt>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Effect transition="in" filter="fade">
                                      <p:cBhvr>
                                        <p:cTn id="37" dur="2000"/>
                                        <p:tgtEl>
                                          <p:spTgt spid="2">
                                            <p:txEl>
                                              <p:pRg st="5" end="5"/>
                                            </p:txEl>
                                          </p:spTgt>
                                        </p:tgtEl>
                                      </p:cBhvr>
                                    </p:animEffect>
                                    <p:anim calcmode="lin" valueType="num">
                                      <p:cBhvr>
                                        <p:cTn id="38" dur="2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9" dur="2000" fill="hold"/>
                                        <p:tgtEl>
                                          <p:spTgt spid="2">
                                            <p:txEl>
                                              <p:pRg st="5" end="5"/>
                                            </p:txEl>
                                          </p:spTgt>
                                        </p:tgtEl>
                                        <p:attrNameLst>
                                          <p:attrName>ppt_y</p:attrName>
                                        </p:attrNameLst>
                                      </p:cBhvr>
                                      <p:tavLst>
                                        <p:tav tm="0">
                                          <p:val>
                                            <p:strVal val="#ppt_y-.1"/>
                                          </p:val>
                                        </p:tav>
                                        <p:tav tm="100000">
                                          <p:val>
                                            <p:strVal val="#ppt_y"/>
                                          </p:val>
                                        </p:tav>
                                      </p:tavLst>
                                    </p:anim>
                                  </p:childTnLst>
                                </p:cTn>
                              </p:par>
                              <p:par>
                                <p:cTn id="40" presetID="47" presetClass="entr" presetSubtype="0" fill="hold" nodeType="withEffect">
                                  <p:stCondLst>
                                    <p:cond delay="0"/>
                                  </p:stCondLst>
                                  <p:childTnLst>
                                    <p:set>
                                      <p:cBhvr>
                                        <p:cTn id="41" dur="1" fill="hold">
                                          <p:stCondLst>
                                            <p:cond delay="0"/>
                                          </p:stCondLst>
                                        </p:cTn>
                                        <p:tgtEl>
                                          <p:spTgt spid="2">
                                            <p:txEl>
                                              <p:pRg st="6" end="6"/>
                                            </p:txEl>
                                          </p:spTgt>
                                        </p:tgtEl>
                                        <p:attrNameLst>
                                          <p:attrName>style.visibility</p:attrName>
                                        </p:attrNameLst>
                                      </p:cBhvr>
                                      <p:to>
                                        <p:strVal val="visible"/>
                                      </p:to>
                                    </p:set>
                                    <p:animEffect transition="in" filter="fade">
                                      <p:cBhvr>
                                        <p:cTn id="42" dur="2000"/>
                                        <p:tgtEl>
                                          <p:spTgt spid="2">
                                            <p:txEl>
                                              <p:pRg st="6" end="6"/>
                                            </p:txEl>
                                          </p:spTgt>
                                        </p:tgtEl>
                                      </p:cBhvr>
                                    </p:animEffect>
                                    <p:anim calcmode="lin" valueType="num">
                                      <p:cBhvr>
                                        <p:cTn id="43" dur="2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44" dur="2000" fill="hold"/>
                                        <p:tgtEl>
                                          <p:spTgt spid="2">
                                            <p:txEl>
                                              <p:pRg st="6" end="6"/>
                                            </p:txEl>
                                          </p:spTgt>
                                        </p:tgtEl>
                                        <p:attrNameLst>
                                          <p:attrName>ppt_y</p:attrName>
                                        </p:attrNameLst>
                                      </p:cBhvr>
                                      <p:tavLst>
                                        <p:tav tm="0">
                                          <p:val>
                                            <p:strVal val="#ppt_y-.1"/>
                                          </p:val>
                                        </p:tav>
                                        <p:tav tm="100000">
                                          <p:val>
                                            <p:strVal val="#ppt_y"/>
                                          </p:val>
                                        </p:tav>
                                      </p:tavLst>
                                    </p:anim>
                                  </p:childTnLst>
                                </p:cTn>
                              </p:par>
                              <p:par>
                                <p:cTn id="45" presetID="47" presetClass="entr" presetSubtype="0" fill="hold" nodeType="withEffect">
                                  <p:stCondLst>
                                    <p:cond delay="0"/>
                                  </p:stCondLst>
                                  <p:childTnLst>
                                    <p:set>
                                      <p:cBhvr>
                                        <p:cTn id="46" dur="1" fill="hold">
                                          <p:stCondLst>
                                            <p:cond delay="0"/>
                                          </p:stCondLst>
                                        </p:cTn>
                                        <p:tgtEl>
                                          <p:spTgt spid="2">
                                            <p:txEl>
                                              <p:pRg st="7" end="7"/>
                                            </p:txEl>
                                          </p:spTgt>
                                        </p:tgtEl>
                                        <p:attrNameLst>
                                          <p:attrName>style.visibility</p:attrName>
                                        </p:attrNameLst>
                                      </p:cBhvr>
                                      <p:to>
                                        <p:strVal val="visible"/>
                                      </p:to>
                                    </p:set>
                                    <p:animEffect transition="in" filter="fade">
                                      <p:cBhvr>
                                        <p:cTn id="47" dur="2000"/>
                                        <p:tgtEl>
                                          <p:spTgt spid="2">
                                            <p:txEl>
                                              <p:pRg st="7" end="7"/>
                                            </p:txEl>
                                          </p:spTgt>
                                        </p:tgtEl>
                                      </p:cBhvr>
                                    </p:animEffect>
                                    <p:anim calcmode="lin" valueType="num">
                                      <p:cBhvr>
                                        <p:cTn id="48" dur="2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49" dur="2000" fill="hold"/>
                                        <p:tgtEl>
                                          <p:spTgt spid="2">
                                            <p:txEl>
                                              <p:pRg st="7" end="7"/>
                                            </p:txEl>
                                          </p:spTgt>
                                        </p:tgtEl>
                                        <p:attrNameLst>
                                          <p:attrName>ppt_y</p:attrName>
                                        </p:attrNameLst>
                                      </p:cBhvr>
                                      <p:tavLst>
                                        <p:tav tm="0">
                                          <p:val>
                                            <p:strVal val="#ppt_y-.1"/>
                                          </p:val>
                                        </p:tav>
                                        <p:tav tm="100000">
                                          <p:val>
                                            <p:strVal val="#ppt_y"/>
                                          </p:val>
                                        </p:tav>
                                      </p:tavLst>
                                    </p:anim>
                                  </p:childTnLst>
                                </p:cTn>
                              </p:par>
                              <p:par>
                                <p:cTn id="50" presetID="47" presetClass="entr" presetSubtype="0" fill="hold" nodeType="withEffect">
                                  <p:stCondLst>
                                    <p:cond delay="0"/>
                                  </p:stCondLst>
                                  <p:childTnLst>
                                    <p:set>
                                      <p:cBhvr>
                                        <p:cTn id="51" dur="1" fill="hold">
                                          <p:stCondLst>
                                            <p:cond delay="0"/>
                                          </p:stCondLst>
                                        </p:cTn>
                                        <p:tgtEl>
                                          <p:spTgt spid="2">
                                            <p:txEl>
                                              <p:pRg st="8" end="8"/>
                                            </p:txEl>
                                          </p:spTgt>
                                        </p:tgtEl>
                                        <p:attrNameLst>
                                          <p:attrName>style.visibility</p:attrName>
                                        </p:attrNameLst>
                                      </p:cBhvr>
                                      <p:to>
                                        <p:strVal val="visible"/>
                                      </p:to>
                                    </p:set>
                                    <p:animEffect transition="in" filter="fade">
                                      <p:cBhvr>
                                        <p:cTn id="52" dur="2000"/>
                                        <p:tgtEl>
                                          <p:spTgt spid="2">
                                            <p:txEl>
                                              <p:pRg st="8" end="8"/>
                                            </p:txEl>
                                          </p:spTgt>
                                        </p:tgtEl>
                                      </p:cBhvr>
                                    </p:animEffect>
                                    <p:anim calcmode="lin" valueType="num">
                                      <p:cBhvr>
                                        <p:cTn id="53" dur="200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54" dur="2000" fill="hold"/>
                                        <p:tgtEl>
                                          <p:spTgt spid="2">
                                            <p:txEl>
                                              <p:pRg st="8" end="8"/>
                                            </p:txEl>
                                          </p:spTgt>
                                        </p:tgtEl>
                                        <p:attrNameLst>
                                          <p:attrName>ppt_y</p:attrName>
                                        </p:attrNameLst>
                                      </p:cBhvr>
                                      <p:tavLst>
                                        <p:tav tm="0">
                                          <p:val>
                                            <p:strVal val="#ppt_y-.1"/>
                                          </p:val>
                                        </p:tav>
                                        <p:tav tm="100000">
                                          <p:val>
                                            <p:strVal val="#ppt_y"/>
                                          </p:val>
                                        </p:tav>
                                      </p:tavLst>
                                    </p:anim>
                                  </p:childTnLst>
                                </p:cTn>
                              </p:par>
                              <p:par>
                                <p:cTn id="55" presetID="47" presetClass="entr" presetSubtype="0" fill="hold" nodeType="withEffect">
                                  <p:stCondLst>
                                    <p:cond delay="0"/>
                                  </p:stCondLst>
                                  <p:childTnLst>
                                    <p:set>
                                      <p:cBhvr>
                                        <p:cTn id="56" dur="1" fill="hold">
                                          <p:stCondLst>
                                            <p:cond delay="0"/>
                                          </p:stCondLst>
                                        </p:cTn>
                                        <p:tgtEl>
                                          <p:spTgt spid="2">
                                            <p:txEl>
                                              <p:pRg st="9" end="9"/>
                                            </p:txEl>
                                          </p:spTgt>
                                        </p:tgtEl>
                                        <p:attrNameLst>
                                          <p:attrName>style.visibility</p:attrName>
                                        </p:attrNameLst>
                                      </p:cBhvr>
                                      <p:to>
                                        <p:strVal val="visible"/>
                                      </p:to>
                                    </p:set>
                                    <p:animEffect transition="in" filter="fade">
                                      <p:cBhvr>
                                        <p:cTn id="57" dur="2000"/>
                                        <p:tgtEl>
                                          <p:spTgt spid="2">
                                            <p:txEl>
                                              <p:pRg st="9" end="9"/>
                                            </p:txEl>
                                          </p:spTgt>
                                        </p:tgtEl>
                                      </p:cBhvr>
                                    </p:animEffect>
                                    <p:anim calcmode="lin" valueType="num">
                                      <p:cBhvr>
                                        <p:cTn id="58" dur="2000" fill="hold"/>
                                        <p:tgtEl>
                                          <p:spTgt spid="2">
                                            <p:txEl>
                                              <p:pRg st="9" end="9"/>
                                            </p:txEl>
                                          </p:spTgt>
                                        </p:tgtEl>
                                        <p:attrNameLst>
                                          <p:attrName>ppt_x</p:attrName>
                                        </p:attrNameLst>
                                      </p:cBhvr>
                                      <p:tavLst>
                                        <p:tav tm="0">
                                          <p:val>
                                            <p:strVal val="#ppt_x"/>
                                          </p:val>
                                        </p:tav>
                                        <p:tav tm="100000">
                                          <p:val>
                                            <p:strVal val="#ppt_x"/>
                                          </p:val>
                                        </p:tav>
                                      </p:tavLst>
                                    </p:anim>
                                    <p:anim calcmode="lin" valueType="num">
                                      <p:cBhvr>
                                        <p:cTn id="59" dur="2000" fill="hold"/>
                                        <p:tgtEl>
                                          <p:spTgt spid="2">
                                            <p:txEl>
                                              <p:pRg st="9" end="9"/>
                                            </p:txEl>
                                          </p:spTgt>
                                        </p:tgtEl>
                                        <p:attrNameLst>
                                          <p:attrName>ppt_y</p:attrName>
                                        </p:attrNameLst>
                                      </p:cBhvr>
                                      <p:tavLst>
                                        <p:tav tm="0">
                                          <p:val>
                                            <p:strVal val="#ppt_y-.1"/>
                                          </p:val>
                                        </p:tav>
                                        <p:tav tm="100000">
                                          <p:val>
                                            <p:strVal val="#ppt_y"/>
                                          </p:val>
                                        </p:tav>
                                      </p:tavLst>
                                    </p:anim>
                                  </p:childTnLst>
                                </p:cTn>
                              </p:par>
                              <p:par>
                                <p:cTn id="60" presetID="47" presetClass="entr" presetSubtype="0" fill="hold" nodeType="withEffect">
                                  <p:stCondLst>
                                    <p:cond delay="0"/>
                                  </p:stCondLst>
                                  <p:childTnLst>
                                    <p:set>
                                      <p:cBhvr>
                                        <p:cTn id="61" dur="1" fill="hold">
                                          <p:stCondLst>
                                            <p:cond delay="0"/>
                                          </p:stCondLst>
                                        </p:cTn>
                                        <p:tgtEl>
                                          <p:spTgt spid="2">
                                            <p:txEl>
                                              <p:pRg st="10" end="10"/>
                                            </p:txEl>
                                          </p:spTgt>
                                        </p:tgtEl>
                                        <p:attrNameLst>
                                          <p:attrName>style.visibility</p:attrName>
                                        </p:attrNameLst>
                                      </p:cBhvr>
                                      <p:to>
                                        <p:strVal val="visible"/>
                                      </p:to>
                                    </p:set>
                                    <p:animEffect transition="in" filter="fade">
                                      <p:cBhvr>
                                        <p:cTn id="62" dur="2000"/>
                                        <p:tgtEl>
                                          <p:spTgt spid="2">
                                            <p:txEl>
                                              <p:pRg st="10" end="10"/>
                                            </p:txEl>
                                          </p:spTgt>
                                        </p:tgtEl>
                                      </p:cBhvr>
                                    </p:animEffect>
                                    <p:anim calcmode="lin" valueType="num">
                                      <p:cBhvr>
                                        <p:cTn id="63" dur="2000" fill="hold"/>
                                        <p:tgtEl>
                                          <p:spTgt spid="2">
                                            <p:txEl>
                                              <p:pRg st="10" end="10"/>
                                            </p:txEl>
                                          </p:spTgt>
                                        </p:tgtEl>
                                        <p:attrNameLst>
                                          <p:attrName>ppt_x</p:attrName>
                                        </p:attrNameLst>
                                      </p:cBhvr>
                                      <p:tavLst>
                                        <p:tav tm="0">
                                          <p:val>
                                            <p:strVal val="#ppt_x"/>
                                          </p:val>
                                        </p:tav>
                                        <p:tav tm="100000">
                                          <p:val>
                                            <p:strVal val="#ppt_x"/>
                                          </p:val>
                                        </p:tav>
                                      </p:tavLst>
                                    </p:anim>
                                    <p:anim calcmode="lin" valueType="num">
                                      <p:cBhvr>
                                        <p:cTn id="64" dur="2000" fill="hold"/>
                                        <p:tgtEl>
                                          <p:spTgt spid="2">
                                            <p:txEl>
                                              <p:pRg st="10" end="10"/>
                                            </p:txEl>
                                          </p:spTgt>
                                        </p:tgtEl>
                                        <p:attrNameLst>
                                          <p:attrName>ppt_y</p:attrName>
                                        </p:attrNameLst>
                                      </p:cBhvr>
                                      <p:tavLst>
                                        <p:tav tm="0">
                                          <p:val>
                                            <p:strVal val="#ppt_y-.1"/>
                                          </p:val>
                                        </p:tav>
                                        <p:tav tm="100000">
                                          <p:val>
                                            <p:strVal val="#ppt_y"/>
                                          </p:val>
                                        </p:tav>
                                      </p:tavLst>
                                    </p:anim>
                                  </p:childTnLst>
                                </p:cTn>
                              </p:par>
                              <p:par>
                                <p:cTn id="65" presetID="47" presetClass="entr" presetSubtype="0" fill="hold" nodeType="withEffect">
                                  <p:stCondLst>
                                    <p:cond delay="0"/>
                                  </p:stCondLst>
                                  <p:childTnLst>
                                    <p:set>
                                      <p:cBhvr>
                                        <p:cTn id="66" dur="1" fill="hold">
                                          <p:stCondLst>
                                            <p:cond delay="0"/>
                                          </p:stCondLst>
                                        </p:cTn>
                                        <p:tgtEl>
                                          <p:spTgt spid="2">
                                            <p:txEl>
                                              <p:pRg st="11" end="11"/>
                                            </p:txEl>
                                          </p:spTgt>
                                        </p:tgtEl>
                                        <p:attrNameLst>
                                          <p:attrName>style.visibility</p:attrName>
                                        </p:attrNameLst>
                                      </p:cBhvr>
                                      <p:to>
                                        <p:strVal val="visible"/>
                                      </p:to>
                                    </p:set>
                                    <p:animEffect transition="in" filter="fade">
                                      <p:cBhvr>
                                        <p:cTn id="67" dur="2000"/>
                                        <p:tgtEl>
                                          <p:spTgt spid="2">
                                            <p:txEl>
                                              <p:pRg st="11" end="11"/>
                                            </p:txEl>
                                          </p:spTgt>
                                        </p:tgtEl>
                                      </p:cBhvr>
                                    </p:animEffect>
                                    <p:anim calcmode="lin" valueType="num">
                                      <p:cBhvr>
                                        <p:cTn id="68" dur="2000" fill="hold"/>
                                        <p:tgtEl>
                                          <p:spTgt spid="2">
                                            <p:txEl>
                                              <p:pRg st="11" end="11"/>
                                            </p:txEl>
                                          </p:spTgt>
                                        </p:tgtEl>
                                        <p:attrNameLst>
                                          <p:attrName>ppt_x</p:attrName>
                                        </p:attrNameLst>
                                      </p:cBhvr>
                                      <p:tavLst>
                                        <p:tav tm="0">
                                          <p:val>
                                            <p:strVal val="#ppt_x"/>
                                          </p:val>
                                        </p:tav>
                                        <p:tav tm="100000">
                                          <p:val>
                                            <p:strVal val="#ppt_x"/>
                                          </p:val>
                                        </p:tav>
                                      </p:tavLst>
                                    </p:anim>
                                    <p:anim calcmode="lin" valueType="num">
                                      <p:cBhvr>
                                        <p:cTn id="69" dur="2000" fill="hold"/>
                                        <p:tgtEl>
                                          <p:spTgt spid="2">
                                            <p:txEl>
                                              <p:pRg st="11" end="11"/>
                                            </p:txEl>
                                          </p:spTgt>
                                        </p:tgtEl>
                                        <p:attrNameLst>
                                          <p:attrName>ppt_y</p:attrName>
                                        </p:attrNameLst>
                                      </p:cBhvr>
                                      <p:tavLst>
                                        <p:tav tm="0">
                                          <p:val>
                                            <p:strVal val="#ppt_y-.1"/>
                                          </p:val>
                                        </p:tav>
                                        <p:tav tm="100000">
                                          <p:val>
                                            <p:strVal val="#ppt_y"/>
                                          </p:val>
                                        </p:tav>
                                      </p:tavLst>
                                    </p:anim>
                                  </p:childTnLst>
                                </p:cTn>
                              </p:par>
                              <p:par>
                                <p:cTn id="70" presetID="47" presetClass="entr" presetSubtype="0" fill="hold" nodeType="withEffect">
                                  <p:stCondLst>
                                    <p:cond delay="0"/>
                                  </p:stCondLst>
                                  <p:childTnLst>
                                    <p:set>
                                      <p:cBhvr>
                                        <p:cTn id="71" dur="1" fill="hold">
                                          <p:stCondLst>
                                            <p:cond delay="0"/>
                                          </p:stCondLst>
                                        </p:cTn>
                                        <p:tgtEl>
                                          <p:spTgt spid="2">
                                            <p:txEl>
                                              <p:pRg st="12" end="12"/>
                                            </p:txEl>
                                          </p:spTgt>
                                        </p:tgtEl>
                                        <p:attrNameLst>
                                          <p:attrName>style.visibility</p:attrName>
                                        </p:attrNameLst>
                                      </p:cBhvr>
                                      <p:to>
                                        <p:strVal val="visible"/>
                                      </p:to>
                                    </p:set>
                                    <p:animEffect transition="in" filter="fade">
                                      <p:cBhvr>
                                        <p:cTn id="72" dur="2000"/>
                                        <p:tgtEl>
                                          <p:spTgt spid="2">
                                            <p:txEl>
                                              <p:pRg st="12" end="12"/>
                                            </p:txEl>
                                          </p:spTgt>
                                        </p:tgtEl>
                                      </p:cBhvr>
                                    </p:animEffect>
                                    <p:anim calcmode="lin" valueType="num">
                                      <p:cBhvr>
                                        <p:cTn id="73" dur="2000" fill="hold"/>
                                        <p:tgtEl>
                                          <p:spTgt spid="2">
                                            <p:txEl>
                                              <p:pRg st="12" end="12"/>
                                            </p:txEl>
                                          </p:spTgt>
                                        </p:tgtEl>
                                        <p:attrNameLst>
                                          <p:attrName>ppt_x</p:attrName>
                                        </p:attrNameLst>
                                      </p:cBhvr>
                                      <p:tavLst>
                                        <p:tav tm="0">
                                          <p:val>
                                            <p:strVal val="#ppt_x"/>
                                          </p:val>
                                        </p:tav>
                                        <p:tav tm="100000">
                                          <p:val>
                                            <p:strVal val="#ppt_x"/>
                                          </p:val>
                                        </p:tav>
                                      </p:tavLst>
                                    </p:anim>
                                    <p:anim calcmode="lin" valueType="num">
                                      <p:cBhvr>
                                        <p:cTn id="74" dur="2000" fill="hold"/>
                                        <p:tgtEl>
                                          <p:spTgt spid="2">
                                            <p:txEl>
                                              <p:pRg st="12" end="12"/>
                                            </p:txEl>
                                          </p:spTgt>
                                        </p:tgtEl>
                                        <p:attrNameLst>
                                          <p:attrName>ppt_y</p:attrName>
                                        </p:attrNameLst>
                                      </p:cBhvr>
                                      <p:tavLst>
                                        <p:tav tm="0">
                                          <p:val>
                                            <p:strVal val="#ppt_y-.1"/>
                                          </p:val>
                                        </p:tav>
                                        <p:tav tm="100000">
                                          <p:val>
                                            <p:strVal val="#ppt_y"/>
                                          </p:val>
                                        </p:tav>
                                      </p:tavLst>
                                    </p:anim>
                                  </p:childTnLst>
                                </p:cTn>
                              </p:par>
                              <p:par>
                                <p:cTn id="75" presetID="47" presetClass="entr" presetSubtype="0" fill="hold" nodeType="withEffect">
                                  <p:stCondLst>
                                    <p:cond delay="0"/>
                                  </p:stCondLst>
                                  <p:childTnLst>
                                    <p:set>
                                      <p:cBhvr>
                                        <p:cTn id="76" dur="1" fill="hold">
                                          <p:stCondLst>
                                            <p:cond delay="0"/>
                                          </p:stCondLst>
                                        </p:cTn>
                                        <p:tgtEl>
                                          <p:spTgt spid="2">
                                            <p:txEl>
                                              <p:pRg st="13" end="13"/>
                                            </p:txEl>
                                          </p:spTgt>
                                        </p:tgtEl>
                                        <p:attrNameLst>
                                          <p:attrName>style.visibility</p:attrName>
                                        </p:attrNameLst>
                                      </p:cBhvr>
                                      <p:to>
                                        <p:strVal val="visible"/>
                                      </p:to>
                                    </p:set>
                                    <p:animEffect transition="in" filter="fade">
                                      <p:cBhvr>
                                        <p:cTn id="77" dur="2000"/>
                                        <p:tgtEl>
                                          <p:spTgt spid="2">
                                            <p:txEl>
                                              <p:pRg st="13" end="13"/>
                                            </p:txEl>
                                          </p:spTgt>
                                        </p:tgtEl>
                                      </p:cBhvr>
                                    </p:animEffect>
                                    <p:anim calcmode="lin" valueType="num">
                                      <p:cBhvr>
                                        <p:cTn id="78" dur="2000" fill="hold"/>
                                        <p:tgtEl>
                                          <p:spTgt spid="2">
                                            <p:txEl>
                                              <p:pRg st="13" end="13"/>
                                            </p:txEl>
                                          </p:spTgt>
                                        </p:tgtEl>
                                        <p:attrNameLst>
                                          <p:attrName>ppt_x</p:attrName>
                                        </p:attrNameLst>
                                      </p:cBhvr>
                                      <p:tavLst>
                                        <p:tav tm="0">
                                          <p:val>
                                            <p:strVal val="#ppt_x"/>
                                          </p:val>
                                        </p:tav>
                                        <p:tav tm="100000">
                                          <p:val>
                                            <p:strVal val="#ppt_x"/>
                                          </p:val>
                                        </p:tav>
                                      </p:tavLst>
                                    </p:anim>
                                    <p:anim calcmode="lin" valueType="num">
                                      <p:cBhvr>
                                        <p:cTn id="79" dur="2000" fill="hold"/>
                                        <p:tgtEl>
                                          <p:spTgt spid="2">
                                            <p:txEl>
                                              <p:pRg st="13" end="13"/>
                                            </p:txEl>
                                          </p:spTgt>
                                        </p:tgtEl>
                                        <p:attrNameLst>
                                          <p:attrName>ppt_y</p:attrName>
                                        </p:attrNameLst>
                                      </p:cBhvr>
                                      <p:tavLst>
                                        <p:tav tm="0">
                                          <p:val>
                                            <p:strVal val="#ppt_y-.1"/>
                                          </p:val>
                                        </p:tav>
                                        <p:tav tm="100000">
                                          <p:val>
                                            <p:strVal val="#ppt_y"/>
                                          </p:val>
                                        </p:tav>
                                      </p:tavLst>
                                    </p:anim>
                                  </p:childTnLst>
                                </p:cTn>
                              </p:par>
                              <p:par>
                                <p:cTn id="80" presetID="47" presetClass="entr" presetSubtype="0" fill="hold" nodeType="withEffect">
                                  <p:stCondLst>
                                    <p:cond delay="0"/>
                                  </p:stCondLst>
                                  <p:childTnLst>
                                    <p:set>
                                      <p:cBhvr>
                                        <p:cTn id="81" dur="1" fill="hold">
                                          <p:stCondLst>
                                            <p:cond delay="0"/>
                                          </p:stCondLst>
                                        </p:cTn>
                                        <p:tgtEl>
                                          <p:spTgt spid="2">
                                            <p:txEl>
                                              <p:pRg st="14" end="14"/>
                                            </p:txEl>
                                          </p:spTgt>
                                        </p:tgtEl>
                                        <p:attrNameLst>
                                          <p:attrName>style.visibility</p:attrName>
                                        </p:attrNameLst>
                                      </p:cBhvr>
                                      <p:to>
                                        <p:strVal val="visible"/>
                                      </p:to>
                                    </p:set>
                                    <p:animEffect transition="in" filter="fade">
                                      <p:cBhvr>
                                        <p:cTn id="82" dur="2000"/>
                                        <p:tgtEl>
                                          <p:spTgt spid="2">
                                            <p:txEl>
                                              <p:pRg st="14" end="14"/>
                                            </p:txEl>
                                          </p:spTgt>
                                        </p:tgtEl>
                                      </p:cBhvr>
                                    </p:animEffect>
                                    <p:anim calcmode="lin" valueType="num">
                                      <p:cBhvr>
                                        <p:cTn id="83" dur="2000" fill="hold"/>
                                        <p:tgtEl>
                                          <p:spTgt spid="2">
                                            <p:txEl>
                                              <p:pRg st="14" end="14"/>
                                            </p:txEl>
                                          </p:spTgt>
                                        </p:tgtEl>
                                        <p:attrNameLst>
                                          <p:attrName>ppt_x</p:attrName>
                                        </p:attrNameLst>
                                      </p:cBhvr>
                                      <p:tavLst>
                                        <p:tav tm="0">
                                          <p:val>
                                            <p:strVal val="#ppt_x"/>
                                          </p:val>
                                        </p:tav>
                                        <p:tav tm="100000">
                                          <p:val>
                                            <p:strVal val="#ppt_x"/>
                                          </p:val>
                                        </p:tav>
                                      </p:tavLst>
                                    </p:anim>
                                    <p:anim calcmode="lin" valueType="num">
                                      <p:cBhvr>
                                        <p:cTn id="84" dur="2000" fill="hold"/>
                                        <p:tgtEl>
                                          <p:spTgt spid="2">
                                            <p:txEl>
                                              <p:pRg st="14" end="14"/>
                                            </p:txEl>
                                          </p:spTgt>
                                        </p:tgtEl>
                                        <p:attrNameLst>
                                          <p:attrName>ppt_y</p:attrName>
                                        </p:attrNameLst>
                                      </p:cBhvr>
                                      <p:tavLst>
                                        <p:tav tm="0">
                                          <p:val>
                                            <p:strVal val="#ppt_y-.1"/>
                                          </p:val>
                                        </p:tav>
                                        <p:tav tm="100000">
                                          <p:val>
                                            <p:strVal val="#ppt_y"/>
                                          </p:val>
                                        </p:tav>
                                      </p:tavLst>
                                    </p:anim>
                                  </p:childTnLst>
                                </p:cTn>
                              </p:par>
                              <p:par>
                                <p:cTn id="85" presetID="47" presetClass="entr" presetSubtype="0" fill="hold" nodeType="withEffect">
                                  <p:stCondLst>
                                    <p:cond delay="0"/>
                                  </p:stCondLst>
                                  <p:childTnLst>
                                    <p:set>
                                      <p:cBhvr>
                                        <p:cTn id="86" dur="1" fill="hold">
                                          <p:stCondLst>
                                            <p:cond delay="0"/>
                                          </p:stCondLst>
                                        </p:cTn>
                                        <p:tgtEl>
                                          <p:spTgt spid="2">
                                            <p:txEl>
                                              <p:pRg st="15" end="15"/>
                                            </p:txEl>
                                          </p:spTgt>
                                        </p:tgtEl>
                                        <p:attrNameLst>
                                          <p:attrName>style.visibility</p:attrName>
                                        </p:attrNameLst>
                                      </p:cBhvr>
                                      <p:to>
                                        <p:strVal val="visible"/>
                                      </p:to>
                                    </p:set>
                                    <p:animEffect transition="in" filter="fade">
                                      <p:cBhvr>
                                        <p:cTn id="87" dur="2000"/>
                                        <p:tgtEl>
                                          <p:spTgt spid="2">
                                            <p:txEl>
                                              <p:pRg st="15" end="15"/>
                                            </p:txEl>
                                          </p:spTgt>
                                        </p:tgtEl>
                                      </p:cBhvr>
                                    </p:animEffect>
                                    <p:anim calcmode="lin" valueType="num">
                                      <p:cBhvr>
                                        <p:cTn id="88" dur="2000" fill="hold"/>
                                        <p:tgtEl>
                                          <p:spTgt spid="2">
                                            <p:txEl>
                                              <p:pRg st="15" end="15"/>
                                            </p:txEl>
                                          </p:spTgt>
                                        </p:tgtEl>
                                        <p:attrNameLst>
                                          <p:attrName>ppt_x</p:attrName>
                                        </p:attrNameLst>
                                      </p:cBhvr>
                                      <p:tavLst>
                                        <p:tav tm="0">
                                          <p:val>
                                            <p:strVal val="#ppt_x"/>
                                          </p:val>
                                        </p:tav>
                                        <p:tav tm="100000">
                                          <p:val>
                                            <p:strVal val="#ppt_x"/>
                                          </p:val>
                                        </p:tav>
                                      </p:tavLst>
                                    </p:anim>
                                    <p:anim calcmode="lin" valueType="num">
                                      <p:cBhvr>
                                        <p:cTn id="89" dur="2000" fill="hold"/>
                                        <p:tgtEl>
                                          <p:spTgt spid="2">
                                            <p:txEl>
                                              <p:pRg st="15" end="15"/>
                                            </p:txEl>
                                          </p:spTgt>
                                        </p:tgtEl>
                                        <p:attrNameLst>
                                          <p:attrName>ppt_y</p:attrName>
                                        </p:attrNameLst>
                                      </p:cBhvr>
                                      <p:tavLst>
                                        <p:tav tm="0">
                                          <p:val>
                                            <p:strVal val="#ppt_y-.1"/>
                                          </p:val>
                                        </p:tav>
                                        <p:tav tm="100000">
                                          <p:val>
                                            <p:strVal val="#ppt_y"/>
                                          </p:val>
                                        </p:tav>
                                      </p:tavLst>
                                    </p:anim>
                                  </p:childTnLst>
                                </p:cTn>
                              </p:par>
                              <p:par>
                                <p:cTn id="90" presetID="47" presetClass="entr" presetSubtype="0" fill="hold" nodeType="withEffect">
                                  <p:stCondLst>
                                    <p:cond delay="0"/>
                                  </p:stCondLst>
                                  <p:childTnLst>
                                    <p:set>
                                      <p:cBhvr>
                                        <p:cTn id="91" dur="1" fill="hold">
                                          <p:stCondLst>
                                            <p:cond delay="0"/>
                                          </p:stCondLst>
                                        </p:cTn>
                                        <p:tgtEl>
                                          <p:spTgt spid="2">
                                            <p:txEl>
                                              <p:pRg st="16" end="16"/>
                                            </p:txEl>
                                          </p:spTgt>
                                        </p:tgtEl>
                                        <p:attrNameLst>
                                          <p:attrName>style.visibility</p:attrName>
                                        </p:attrNameLst>
                                      </p:cBhvr>
                                      <p:to>
                                        <p:strVal val="visible"/>
                                      </p:to>
                                    </p:set>
                                    <p:animEffect transition="in" filter="fade">
                                      <p:cBhvr>
                                        <p:cTn id="92" dur="2000"/>
                                        <p:tgtEl>
                                          <p:spTgt spid="2">
                                            <p:txEl>
                                              <p:pRg st="16" end="16"/>
                                            </p:txEl>
                                          </p:spTgt>
                                        </p:tgtEl>
                                      </p:cBhvr>
                                    </p:animEffect>
                                    <p:anim calcmode="lin" valueType="num">
                                      <p:cBhvr>
                                        <p:cTn id="93" dur="2000" fill="hold"/>
                                        <p:tgtEl>
                                          <p:spTgt spid="2">
                                            <p:txEl>
                                              <p:pRg st="16" end="16"/>
                                            </p:txEl>
                                          </p:spTgt>
                                        </p:tgtEl>
                                        <p:attrNameLst>
                                          <p:attrName>ppt_x</p:attrName>
                                        </p:attrNameLst>
                                      </p:cBhvr>
                                      <p:tavLst>
                                        <p:tav tm="0">
                                          <p:val>
                                            <p:strVal val="#ppt_x"/>
                                          </p:val>
                                        </p:tav>
                                        <p:tav tm="100000">
                                          <p:val>
                                            <p:strVal val="#ppt_x"/>
                                          </p:val>
                                        </p:tav>
                                      </p:tavLst>
                                    </p:anim>
                                    <p:anim calcmode="lin" valueType="num">
                                      <p:cBhvr>
                                        <p:cTn id="94" dur="2000" fill="hold"/>
                                        <p:tgtEl>
                                          <p:spTgt spid="2">
                                            <p:txEl>
                                              <p:pRg st="16" end="16"/>
                                            </p:txEl>
                                          </p:spTgt>
                                        </p:tgtEl>
                                        <p:attrNameLst>
                                          <p:attrName>ppt_y</p:attrName>
                                        </p:attrNameLst>
                                      </p:cBhvr>
                                      <p:tavLst>
                                        <p:tav tm="0">
                                          <p:val>
                                            <p:strVal val="#ppt_y-.1"/>
                                          </p:val>
                                        </p:tav>
                                        <p:tav tm="100000">
                                          <p:val>
                                            <p:strVal val="#ppt_y"/>
                                          </p:val>
                                        </p:tav>
                                      </p:tavLst>
                                    </p:anim>
                                  </p:childTnLst>
                                </p:cTn>
                              </p:par>
                              <p:par>
                                <p:cTn id="95" presetID="47" presetClass="entr" presetSubtype="0" fill="hold" nodeType="withEffect">
                                  <p:stCondLst>
                                    <p:cond delay="0"/>
                                  </p:stCondLst>
                                  <p:childTnLst>
                                    <p:set>
                                      <p:cBhvr>
                                        <p:cTn id="96" dur="1" fill="hold">
                                          <p:stCondLst>
                                            <p:cond delay="0"/>
                                          </p:stCondLst>
                                        </p:cTn>
                                        <p:tgtEl>
                                          <p:spTgt spid="2">
                                            <p:txEl>
                                              <p:pRg st="17" end="17"/>
                                            </p:txEl>
                                          </p:spTgt>
                                        </p:tgtEl>
                                        <p:attrNameLst>
                                          <p:attrName>style.visibility</p:attrName>
                                        </p:attrNameLst>
                                      </p:cBhvr>
                                      <p:to>
                                        <p:strVal val="visible"/>
                                      </p:to>
                                    </p:set>
                                    <p:animEffect transition="in" filter="fade">
                                      <p:cBhvr>
                                        <p:cTn id="97" dur="2000"/>
                                        <p:tgtEl>
                                          <p:spTgt spid="2">
                                            <p:txEl>
                                              <p:pRg st="17" end="17"/>
                                            </p:txEl>
                                          </p:spTgt>
                                        </p:tgtEl>
                                      </p:cBhvr>
                                    </p:animEffect>
                                    <p:anim calcmode="lin" valueType="num">
                                      <p:cBhvr>
                                        <p:cTn id="98" dur="2000" fill="hold"/>
                                        <p:tgtEl>
                                          <p:spTgt spid="2">
                                            <p:txEl>
                                              <p:pRg st="17" end="17"/>
                                            </p:txEl>
                                          </p:spTgt>
                                        </p:tgtEl>
                                        <p:attrNameLst>
                                          <p:attrName>ppt_x</p:attrName>
                                        </p:attrNameLst>
                                      </p:cBhvr>
                                      <p:tavLst>
                                        <p:tav tm="0">
                                          <p:val>
                                            <p:strVal val="#ppt_x"/>
                                          </p:val>
                                        </p:tav>
                                        <p:tav tm="100000">
                                          <p:val>
                                            <p:strVal val="#ppt_x"/>
                                          </p:val>
                                        </p:tav>
                                      </p:tavLst>
                                    </p:anim>
                                    <p:anim calcmode="lin" valueType="num">
                                      <p:cBhvr>
                                        <p:cTn id="99" dur="2000" fill="hold"/>
                                        <p:tgtEl>
                                          <p:spTgt spid="2">
                                            <p:txEl>
                                              <p:pRg st="17" end="1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noChangeArrowheads="1"/>
          </p:cNvPicPr>
          <p:nvPr/>
        </p:nvPicPr>
        <p:blipFill>
          <a:blip r:embed="rId2"/>
          <a:srcRect/>
          <a:stretch>
            <a:fillRect/>
          </a:stretch>
        </p:blipFill>
        <p:spPr bwMode="auto">
          <a:xfrm>
            <a:off x="4929191" y="1357298"/>
            <a:ext cx="4000528" cy="5357851"/>
          </a:xfrm>
          <a:prstGeom prst="rect">
            <a:avLst/>
          </a:prstGeom>
          <a:noFill/>
          <a:ln w="28440">
            <a:solidFill>
              <a:srgbClr val="00B050"/>
            </a:solidFill>
            <a:miter lim="800000"/>
            <a:headEnd/>
            <a:tailEnd/>
          </a:ln>
          <a:effectLst/>
        </p:spPr>
      </p:pic>
      <p:pic>
        <p:nvPicPr>
          <p:cNvPr id="3" name="Picture 2"/>
          <p:cNvPicPr>
            <a:picLocks noChangeAspect="1" noChangeArrowheads="1"/>
          </p:cNvPicPr>
          <p:nvPr/>
        </p:nvPicPr>
        <p:blipFill>
          <a:blip r:embed="rId3"/>
          <a:srcRect/>
          <a:stretch>
            <a:fillRect/>
          </a:stretch>
        </p:blipFill>
        <p:spPr bwMode="auto">
          <a:xfrm>
            <a:off x="500034" y="1357298"/>
            <a:ext cx="4000528" cy="5357850"/>
          </a:xfrm>
          <a:prstGeom prst="rect">
            <a:avLst/>
          </a:prstGeom>
          <a:noFill/>
          <a:ln w="9360">
            <a:solidFill>
              <a:srgbClr val="C00000"/>
            </a:solidFill>
            <a:miter lim="800000"/>
            <a:headEnd/>
            <a:tailEnd/>
          </a:ln>
          <a:effectLst/>
        </p:spPr>
      </p:pic>
      <p:sp>
        <p:nvSpPr>
          <p:cNvPr id="4" name="Прямоугольник 3"/>
          <p:cNvSpPr/>
          <p:nvPr/>
        </p:nvSpPr>
        <p:spPr>
          <a:xfrm>
            <a:off x="928662" y="142852"/>
            <a:ext cx="7286676" cy="400110"/>
          </a:xfrm>
          <a:prstGeom prst="rect">
            <a:avLst/>
          </a:prstGeom>
        </p:spPr>
        <p:txBody>
          <a:bodyPr wrap="square">
            <a:spAutoFit/>
          </a:bodyPr>
          <a:lstStyle/>
          <a:p>
            <a:pPr algn="ct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ru-RU" sz="2000" dirty="0" smtClean="0">
                <a:solidFill>
                  <a:srgbClr val="C00000"/>
                </a:solidFill>
                <a:latin typeface="Arial Black" pitchFamily="34" charset="0"/>
                <a:ea typeface="Microsoft YaHei" charset="0"/>
                <a:cs typeface="Microsoft YaHei" charset="0"/>
              </a:rPr>
              <a:t>Памятник на Куликовом поле 1848год</a:t>
            </a:r>
            <a:endParaRPr lang="ru-RU" sz="2000" dirty="0">
              <a:solidFill>
                <a:srgbClr val="C00000"/>
              </a:solidFill>
              <a:latin typeface="Arial Black" pitchFamily="34" charset="0"/>
              <a:ea typeface="Microsoft YaHei" charset="0"/>
              <a:cs typeface="Microsoft YaHei"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 name="Group 4"/>
          <p:cNvGraphicFramePr>
            <a:graphicFrameLocks noGrp="1"/>
          </p:cNvGraphicFramePr>
          <p:nvPr/>
        </p:nvGraphicFramePr>
        <p:xfrm>
          <a:off x="385762" y="214291"/>
          <a:ext cx="7615261" cy="1928824"/>
        </p:xfrm>
        <a:graphic>
          <a:graphicData uri="http://schemas.openxmlformats.org/drawingml/2006/table">
            <a:tbl>
              <a:tblPr>
                <a:tableStyleId>{2D5ABB26-0587-4C30-8999-92F81FD0307C}</a:tableStyleId>
              </a:tblPr>
              <a:tblGrid>
                <a:gridCol w="461222"/>
                <a:gridCol w="7154039"/>
              </a:tblGrid>
              <a:tr h="607712">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400" b="1" u="none" strike="noStrike" cap="none" normalizeH="0" baseline="0" dirty="0" smtClean="0">
                          <a:ln>
                            <a:noFill/>
                          </a:ln>
                          <a:effectLst/>
                        </a:rPr>
                        <a:t>1. Ордынское войско на Куликовом поле возглавил хан</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1400" b="1" i="0" u="none" strike="noStrike" cap="none" normalizeH="0" baseline="0" dirty="0" smtClean="0">
                        <a:ln>
                          <a:noFill/>
                        </a:ln>
                        <a:solidFill>
                          <a:schemeClr val="tx1"/>
                        </a:solidFill>
                        <a:effectLst/>
                        <a:latin typeface="Arial" charset="0"/>
                        <a:cs typeface="Arial" charset="0"/>
                      </a:endParaRPr>
                    </a:p>
                  </a:txBody>
                  <a:tcPr horzOverflow="overflow"/>
                </a:tc>
                <a:tc hMerge="1">
                  <a:txBody>
                    <a:bodyPr/>
                    <a:lstStyle/>
                    <a:p>
                      <a:endParaRPr lang="ru-RU"/>
                    </a:p>
                  </a:txBody>
                  <a:tcPr/>
                </a:tc>
              </a:tr>
              <a:tr h="33027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1400" b="1" i="0" u="none" strike="noStrike" cap="none" normalizeH="0" baseline="0" smtClean="0">
                        <a:ln>
                          <a:noFill/>
                        </a:ln>
                        <a:solidFill>
                          <a:schemeClr val="tx1"/>
                        </a:solidFill>
                        <a:effectLst/>
                        <a:latin typeface="Arial" charset="0"/>
                        <a:cs typeface="Arial"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400" b="1" u="none" strike="noStrike" cap="none" normalizeH="0" baseline="0" dirty="0" smtClean="0">
                          <a:ln>
                            <a:noFill/>
                          </a:ln>
                          <a:effectLst/>
                        </a:rPr>
                        <a:t>Мамай</a:t>
                      </a:r>
                      <a:endParaRPr kumimoji="0" lang="ru-RU" sz="1400" b="1" i="0" u="none" strike="noStrike" cap="none" normalizeH="0" baseline="0" dirty="0" smtClean="0">
                        <a:ln>
                          <a:noFill/>
                        </a:ln>
                        <a:solidFill>
                          <a:schemeClr val="tx1"/>
                        </a:solidFill>
                        <a:effectLst/>
                        <a:latin typeface="Arial" charset="0"/>
                        <a:cs typeface="Arial" charset="0"/>
                      </a:endParaRPr>
                    </a:p>
                  </a:txBody>
                  <a:tcPr horzOverflow="overflow"/>
                </a:tc>
              </a:tr>
              <a:tr h="33027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1400" b="1" i="0" u="none" strike="noStrike" cap="none" normalizeH="0" baseline="0" smtClean="0">
                        <a:ln>
                          <a:noFill/>
                        </a:ln>
                        <a:solidFill>
                          <a:schemeClr val="tx1"/>
                        </a:solidFill>
                        <a:effectLst/>
                        <a:latin typeface="Arial" charset="0"/>
                        <a:cs typeface="Arial"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400" b="1" u="none" strike="noStrike" cap="none" normalizeH="0" baseline="0" dirty="0" smtClean="0">
                          <a:ln>
                            <a:noFill/>
                          </a:ln>
                          <a:effectLst/>
                        </a:rPr>
                        <a:t>Узбек</a:t>
                      </a:r>
                      <a:endParaRPr kumimoji="0" lang="ru-RU" sz="1400" b="1" i="0" u="none" strike="noStrike" cap="none" normalizeH="0" baseline="0" dirty="0" smtClean="0">
                        <a:ln>
                          <a:noFill/>
                        </a:ln>
                        <a:solidFill>
                          <a:schemeClr val="tx1"/>
                        </a:solidFill>
                        <a:effectLst/>
                        <a:latin typeface="Arial" charset="0"/>
                        <a:cs typeface="Arial" charset="0"/>
                      </a:endParaRPr>
                    </a:p>
                  </a:txBody>
                  <a:tcPr horzOverflow="overflow"/>
                </a:tc>
              </a:tr>
              <a:tr h="33027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1400" b="1" i="0" u="none" strike="noStrike" cap="none" normalizeH="0" baseline="0" smtClean="0">
                        <a:ln>
                          <a:noFill/>
                        </a:ln>
                        <a:solidFill>
                          <a:schemeClr val="tx1"/>
                        </a:solidFill>
                        <a:effectLst/>
                        <a:latin typeface="Arial" charset="0"/>
                        <a:cs typeface="Arial"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400" b="1" u="none" strike="noStrike" cap="none" normalizeH="0" baseline="0" dirty="0" err="1" smtClean="0">
                          <a:ln>
                            <a:noFill/>
                          </a:ln>
                          <a:effectLst/>
                        </a:rPr>
                        <a:t>Арапща</a:t>
                      </a:r>
                      <a:r>
                        <a:rPr kumimoji="0" lang="ru-RU" sz="1400" b="1" u="none" strike="noStrike" cap="none" normalizeH="0" baseline="0" dirty="0" smtClean="0">
                          <a:ln>
                            <a:noFill/>
                          </a:ln>
                          <a:effectLst/>
                        </a:rPr>
                        <a:t> (Араб - хан)</a:t>
                      </a:r>
                      <a:endParaRPr kumimoji="0" lang="ru-RU" sz="1400" b="1" i="0" u="none" strike="noStrike" cap="none" normalizeH="0" baseline="0" dirty="0" smtClean="0">
                        <a:ln>
                          <a:noFill/>
                        </a:ln>
                        <a:solidFill>
                          <a:schemeClr val="tx1"/>
                        </a:solidFill>
                        <a:effectLst/>
                        <a:latin typeface="Arial" charset="0"/>
                        <a:cs typeface="Arial" charset="0"/>
                      </a:endParaRPr>
                    </a:p>
                  </a:txBody>
                  <a:tcPr horzOverflow="overflow"/>
                </a:tc>
              </a:tr>
              <a:tr h="33027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1400" b="1" i="0" u="none" strike="noStrike" cap="none" normalizeH="0" baseline="0" smtClean="0">
                        <a:ln>
                          <a:noFill/>
                        </a:ln>
                        <a:solidFill>
                          <a:schemeClr val="tx1"/>
                        </a:solidFill>
                        <a:effectLst/>
                        <a:latin typeface="Arial" charset="0"/>
                        <a:cs typeface="Arial"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400" b="1" u="none" strike="noStrike" cap="none" normalizeH="0" baseline="0" dirty="0" err="1" smtClean="0">
                          <a:ln>
                            <a:noFill/>
                          </a:ln>
                          <a:effectLst/>
                        </a:rPr>
                        <a:t>Едигей</a:t>
                      </a:r>
                      <a:endParaRPr kumimoji="0" lang="ru-RU" sz="1400" b="1" i="0" u="none" strike="noStrike" cap="none" normalizeH="0" baseline="0" dirty="0" smtClean="0">
                        <a:ln>
                          <a:noFill/>
                        </a:ln>
                        <a:solidFill>
                          <a:schemeClr val="tx1"/>
                        </a:solidFill>
                        <a:effectLst/>
                        <a:latin typeface="Arial" charset="0"/>
                        <a:cs typeface="Arial" charset="0"/>
                      </a:endParaRPr>
                    </a:p>
                  </a:txBody>
                  <a:tcPr horzOverflow="overflow"/>
                </a:tc>
              </a:tr>
            </a:tbl>
          </a:graphicData>
        </a:graphic>
      </p:graphicFrame>
      <p:sp>
        <p:nvSpPr>
          <p:cNvPr id="39" name="AutoShape 23">
            <a:hlinkClick r:id="" action="ppaction://noaction" highlightClick="1"/>
          </p:cNvPr>
          <p:cNvSpPr>
            <a:spLocks noChangeAspect="1" noChangeArrowheads="1"/>
          </p:cNvSpPr>
          <p:nvPr/>
        </p:nvSpPr>
        <p:spPr bwMode="auto">
          <a:xfrm>
            <a:off x="358775" y="785794"/>
            <a:ext cx="323850" cy="357190"/>
          </a:xfrm>
          <a:prstGeom prst="actionButtonBlank">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a:r>
              <a:rPr lang="ru-RU" b="1" dirty="0"/>
              <a:t>а</a:t>
            </a:r>
          </a:p>
        </p:txBody>
      </p:sp>
      <p:sp>
        <p:nvSpPr>
          <p:cNvPr id="40" name="AutoShape 24">
            <a:hlinkClick r:id="" action="ppaction://noaction" highlightClick="1"/>
          </p:cNvPr>
          <p:cNvSpPr>
            <a:spLocks noChangeAspect="1" noChangeArrowheads="1"/>
          </p:cNvSpPr>
          <p:nvPr/>
        </p:nvSpPr>
        <p:spPr bwMode="auto">
          <a:xfrm>
            <a:off x="358775" y="1500174"/>
            <a:ext cx="323850" cy="357190"/>
          </a:xfrm>
          <a:prstGeom prst="actionButtonBlank">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a:r>
              <a:rPr lang="ru-RU" b="1" dirty="0"/>
              <a:t>в</a:t>
            </a:r>
          </a:p>
        </p:txBody>
      </p:sp>
      <p:sp>
        <p:nvSpPr>
          <p:cNvPr id="41" name="AutoShape 25">
            <a:hlinkClick r:id="" action="ppaction://noaction" highlightClick="1"/>
          </p:cNvPr>
          <p:cNvSpPr>
            <a:spLocks noChangeAspect="1" noChangeArrowheads="1"/>
          </p:cNvSpPr>
          <p:nvPr/>
        </p:nvSpPr>
        <p:spPr bwMode="auto">
          <a:xfrm>
            <a:off x="358775" y="1142984"/>
            <a:ext cx="323850" cy="357190"/>
          </a:xfrm>
          <a:prstGeom prst="actionButtonBlank">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a:r>
              <a:rPr lang="ru-RU" b="1" dirty="0"/>
              <a:t>б</a:t>
            </a:r>
          </a:p>
        </p:txBody>
      </p:sp>
      <p:sp>
        <p:nvSpPr>
          <p:cNvPr id="42" name="AutoShape 26">
            <a:hlinkClick r:id="" action="ppaction://noaction" highlightClick="1"/>
          </p:cNvPr>
          <p:cNvSpPr>
            <a:spLocks noChangeAspect="1" noChangeArrowheads="1"/>
          </p:cNvSpPr>
          <p:nvPr/>
        </p:nvSpPr>
        <p:spPr bwMode="auto">
          <a:xfrm>
            <a:off x="358775" y="1785926"/>
            <a:ext cx="323850" cy="357190"/>
          </a:xfrm>
          <a:prstGeom prst="actionButtonBlank">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a:r>
              <a:rPr lang="ru-RU" b="1" dirty="0"/>
              <a:t>г</a:t>
            </a:r>
          </a:p>
        </p:txBody>
      </p:sp>
      <p:sp>
        <p:nvSpPr>
          <p:cNvPr id="43" name="Oval 27"/>
          <p:cNvSpPr>
            <a:spLocks noChangeAspect="1" noChangeArrowheads="1"/>
          </p:cNvSpPr>
          <p:nvPr/>
        </p:nvSpPr>
        <p:spPr bwMode="auto">
          <a:xfrm>
            <a:off x="8215338" y="571480"/>
            <a:ext cx="431800" cy="431800"/>
          </a:xfrm>
          <a:prstGeom prst="ellipse">
            <a:avLst/>
          </a:prstGeom>
          <a:solidFill>
            <a:srgbClr val="00FF00"/>
          </a:solidFill>
          <a:ln w="9525">
            <a:solidFill>
              <a:schemeClr val="tx1"/>
            </a:solidFill>
            <a:round/>
            <a:headEnd/>
            <a:tailEnd/>
          </a:ln>
          <a:effectLst/>
        </p:spPr>
        <p:txBody>
          <a:bodyPr wrap="none" anchor="ctr"/>
          <a:lstStyle/>
          <a:p>
            <a:endParaRPr lang="ru-RU"/>
          </a:p>
        </p:txBody>
      </p:sp>
      <p:sp>
        <p:nvSpPr>
          <p:cNvPr id="44" name="Oval 28"/>
          <p:cNvSpPr>
            <a:spLocks noChangeAspect="1" noChangeArrowheads="1"/>
          </p:cNvSpPr>
          <p:nvPr/>
        </p:nvSpPr>
        <p:spPr bwMode="auto">
          <a:xfrm>
            <a:off x="8215338" y="571480"/>
            <a:ext cx="431800" cy="431800"/>
          </a:xfrm>
          <a:prstGeom prst="ellipse">
            <a:avLst/>
          </a:prstGeom>
          <a:solidFill>
            <a:srgbClr val="FF0000"/>
          </a:solidFill>
          <a:ln w="9525">
            <a:solidFill>
              <a:schemeClr val="tx1"/>
            </a:solidFill>
            <a:round/>
            <a:headEnd/>
            <a:tailEnd/>
          </a:ln>
          <a:effectLst/>
        </p:spPr>
        <p:txBody>
          <a:bodyPr wrap="none" anchor="ctr"/>
          <a:lstStyle/>
          <a:p>
            <a:endParaRPr lang="ru-RU"/>
          </a:p>
        </p:txBody>
      </p:sp>
      <p:graphicFrame>
        <p:nvGraphicFramePr>
          <p:cNvPr id="45" name="Group 29"/>
          <p:cNvGraphicFramePr>
            <a:graphicFrameLocks noGrp="1"/>
          </p:cNvGraphicFramePr>
          <p:nvPr/>
        </p:nvGraphicFramePr>
        <p:xfrm>
          <a:off x="385762" y="2214553"/>
          <a:ext cx="7615261" cy="1857389"/>
        </p:xfrm>
        <a:graphic>
          <a:graphicData uri="http://schemas.openxmlformats.org/drawingml/2006/table">
            <a:tbl>
              <a:tblPr>
                <a:tableStyleId>{2D5ABB26-0587-4C30-8999-92F81FD0307C}</a:tableStyleId>
              </a:tblPr>
              <a:tblGrid>
                <a:gridCol w="461222"/>
                <a:gridCol w="7154039"/>
              </a:tblGrid>
              <a:tr h="585205">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400" b="1" u="none" strike="noStrike" cap="none" normalizeH="0" baseline="0" dirty="0" smtClean="0">
                          <a:ln>
                            <a:noFill/>
                          </a:ln>
                          <a:effectLst/>
                        </a:rPr>
                        <a:t>2. Вследствие победы русских войск на Куликовом поле</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1400" b="1" i="0" u="none" strike="noStrike" cap="none" normalizeH="0" baseline="0" dirty="0" smtClean="0">
                        <a:ln>
                          <a:noFill/>
                        </a:ln>
                        <a:solidFill>
                          <a:schemeClr val="tx1"/>
                        </a:solidFill>
                        <a:effectLst/>
                        <a:latin typeface="Arial" charset="0"/>
                        <a:cs typeface="Arial" charset="0"/>
                      </a:endParaRPr>
                    </a:p>
                  </a:txBody>
                  <a:tcPr horzOverflow="overflow"/>
                </a:tc>
                <a:tc hMerge="1">
                  <a:txBody>
                    <a:bodyPr/>
                    <a:lstStyle/>
                    <a:p>
                      <a:endParaRPr lang="ru-RU"/>
                    </a:p>
                  </a:txBody>
                  <a:tcPr/>
                </a:tc>
              </a:tr>
              <a:tr h="31804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1400" b="1" i="0" u="none" strike="noStrike" cap="none" normalizeH="0" baseline="0" smtClean="0">
                        <a:ln>
                          <a:noFill/>
                        </a:ln>
                        <a:solidFill>
                          <a:schemeClr val="tx1"/>
                        </a:solidFill>
                        <a:effectLst/>
                        <a:latin typeface="Arial" charset="0"/>
                        <a:cs typeface="Arial"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400" b="1" u="none" strike="noStrike" cap="none" normalizeH="0" baseline="0" dirty="0" smtClean="0">
                          <a:ln>
                            <a:noFill/>
                          </a:ln>
                          <a:effectLst/>
                        </a:rPr>
                        <a:t>Уменьшилась выплата ордынской дани</a:t>
                      </a:r>
                      <a:endParaRPr kumimoji="0" lang="ru-RU" sz="1400" b="1" i="0" u="none" strike="noStrike" cap="none" normalizeH="0" baseline="0" dirty="0" smtClean="0">
                        <a:ln>
                          <a:noFill/>
                        </a:ln>
                        <a:solidFill>
                          <a:schemeClr val="tx1"/>
                        </a:solidFill>
                        <a:effectLst/>
                        <a:latin typeface="Arial" charset="0"/>
                        <a:cs typeface="Arial" charset="0"/>
                      </a:endParaRPr>
                    </a:p>
                  </a:txBody>
                  <a:tcPr horzOverflow="overflow"/>
                </a:tc>
              </a:tr>
              <a:tr h="31804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1400" b="1" i="0" u="none" strike="noStrike" cap="none" normalizeH="0" baseline="0" smtClean="0">
                        <a:ln>
                          <a:noFill/>
                        </a:ln>
                        <a:solidFill>
                          <a:schemeClr val="tx1"/>
                        </a:solidFill>
                        <a:effectLst/>
                        <a:latin typeface="Arial" charset="0"/>
                        <a:cs typeface="Arial"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400" b="1" u="none" strike="noStrike" cap="none" normalizeH="0" baseline="0" dirty="0" smtClean="0">
                          <a:ln>
                            <a:noFill/>
                          </a:ln>
                          <a:effectLst/>
                        </a:rPr>
                        <a:t>Москва превратилась в центр освободительной борьбы</a:t>
                      </a:r>
                      <a:endParaRPr kumimoji="0" lang="ru-RU" sz="1400" b="1" i="0" u="none" strike="noStrike" cap="none" normalizeH="0" baseline="0" dirty="0" smtClean="0">
                        <a:ln>
                          <a:noFill/>
                        </a:ln>
                        <a:solidFill>
                          <a:schemeClr val="tx1"/>
                        </a:solidFill>
                        <a:effectLst/>
                        <a:latin typeface="Arial" charset="0"/>
                        <a:cs typeface="Arial" charset="0"/>
                      </a:endParaRPr>
                    </a:p>
                  </a:txBody>
                  <a:tcPr horzOverflow="overflow"/>
                </a:tc>
              </a:tr>
              <a:tr h="31804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1400" b="1" i="0" u="none" strike="noStrike" cap="none" normalizeH="0" baseline="0" smtClean="0">
                        <a:ln>
                          <a:noFill/>
                        </a:ln>
                        <a:solidFill>
                          <a:schemeClr val="tx1"/>
                        </a:solidFill>
                        <a:effectLst/>
                        <a:latin typeface="Arial" charset="0"/>
                        <a:cs typeface="Arial"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400" b="1" u="none" strike="noStrike" cap="none" normalizeH="0" baseline="0" dirty="0" smtClean="0">
                          <a:ln>
                            <a:noFill/>
                          </a:ln>
                          <a:effectLst/>
                        </a:rPr>
                        <a:t>Произошел распад Золотой Орды</a:t>
                      </a:r>
                      <a:endParaRPr kumimoji="0" lang="ru-RU" sz="1400" b="1" i="0" u="none" strike="noStrike" cap="none" normalizeH="0" baseline="0" dirty="0" smtClean="0">
                        <a:ln>
                          <a:noFill/>
                        </a:ln>
                        <a:solidFill>
                          <a:schemeClr val="tx1"/>
                        </a:solidFill>
                        <a:effectLst/>
                        <a:latin typeface="Arial" charset="0"/>
                        <a:cs typeface="Arial" charset="0"/>
                      </a:endParaRPr>
                    </a:p>
                  </a:txBody>
                  <a:tcPr horzOverflow="overflow"/>
                </a:tc>
              </a:tr>
              <a:tr h="31804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1400" b="1" i="0" u="none" strike="noStrike" cap="none" normalizeH="0" baseline="0" smtClean="0">
                        <a:ln>
                          <a:noFill/>
                        </a:ln>
                        <a:solidFill>
                          <a:schemeClr val="tx1"/>
                        </a:solidFill>
                        <a:effectLst/>
                        <a:latin typeface="Arial" charset="0"/>
                        <a:cs typeface="Arial"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400" b="1" u="none" strike="noStrike" cap="none" normalizeH="0" baseline="0" dirty="0" smtClean="0">
                          <a:ln>
                            <a:noFill/>
                          </a:ln>
                          <a:effectLst/>
                        </a:rPr>
                        <a:t>Было свергнуто ордынское иго</a:t>
                      </a:r>
                      <a:endParaRPr kumimoji="0" lang="ru-RU" sz="1400" b="1" i="0" u="none" strike="noStrike" cap="none" normalizeH="0" baseline="0" dirty="0" smtClean="0">
                        <a:ln>
                          <a:noFill/>
                        </a:ln>
                        <a:solidFill>
                          <a:schemeClr val="tx1"/>
                        </a:solidFill>
                        <a:effectLst/>
                        <a:latin typeface="Arial" charset="0"/>
                        <a:cs typeface="Arial" charset="0"/>
                      </a:endParaRPr>
                    </a:p>
                  </a:txBody>
                  <a:tcPr horzOverflow="overflow"/>
                </a:tc>
              </a:tr>
            </a:tbl>
          </a:graphicData>
        </a:graphic>
      </p:graphicFrame>
      <p:sp>
        <p:nvSpPr>
          <p:cNvPr id="46" name="AutoShape 48">
            <a:hlinkClick r:id="" action="ppaction://noaction" highlightClick="1"/>
          </p:cNvPr>
          <p:cNvSpPr>
            <a:spLocks noChangeAspect="1" noChangeArrowheads="1"/>
          </p:cNvSpPr>
          <p:nvPr/>
        </p:nvSpPr>
        <p:spPr bwMode="auto">
          <a:xfrm>
            <a:off x="358775" y="3143249"/>
            <a:ext cx="323850" cy="285752"/>
          </a:xfrm>
          <a:prstGeom prst="actionButtonBlank">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a:r>
              <a:rPr lang="ru-RU" b="1" dirty="0"/>
              <a:t>б</a:t>
            </a:r>
          </a:p>
        </p:txBody>
      </p:sp>
      <p:sp>
        <p:nvSpPr>
          <p:cNvPr id="47" name="AutoShape 49">
            <a:hlinkClick r:id="" action="ppaction://noaction" highlightClick="1"/>
          </p:cNvPr>
          <p:cNvSpPr>
            <a:spLocks noChangeAspect="1" noChangeArrowheads="1"/>
          </p:cNvSpPr>
          <p:nvPr/>
        </p:nvSpPr>
        <p:spPr bwMode="auto">
          <a:xfrm>
            <a:off x="358775" y="2786059"/>
            <a:ext cx="323850" cy="357190"/>
          </a:xfrm>
          <a:prstGeom prst="actionButtonBlank">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a:r>
              <a:rPr lang="ru-RU" b="1" dirty="0"/>
              <a:t>а</a:t>
            </a:r>
          </a:p>
        </p:txBody>
      </p:sp>
      <p:sp>
        <p:nvSpPr>
          <p:cNvPr id="48" name="AutoShape 50">
            <a:hlinkClick r:id="" action="ppaction://noaction" highlightClick="1"/>
          </p:cNvPr>
          <p:cNvSpPr>
            <a:spLocks noChangeAspect="1" noChangeArrowheads="1"/>
          </p:cNvSpPr>
          <p:nvPr/>
        </p:nvSpPr>
        <p:spPr bwMode="auto">
          <a:xfrm>
            <a:off x="358775" y="3429000"/>
            <a:ext cx="323850" cy="285752"/>
          </a:xfrm>
          <a:prstGeom prst="actionButtonBlank">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a:r>
              <a:rPr lang="ru-RU" b="1" dirty="0"/>
              <a:t>в</a:t>
            </a:r>
          </a:p>
        </p:txBody>
      </p:sp>
      <p:sp>
        <p:nvSpPr>
          <p:cNvPr id="49" name="AutoShape 51">
            <a:hlinkClick r:id="" action="ppaction://noaction" highlightClick="1"/>
          </p:cNvPr>
          <p:cNvSpPr>
            <a:spLocks noChangeAspect="1" noChangeArrowheads="1"/>
          </p:cNvSpPr>
          <p:nvPr/>
        </p:nvSpPr>
        <p:spPr bwMode="auto">
          <a:xfrm>
            <a:off x="358775" y="3714752"/>
            <a:ext cx="323850" cy="357190"/>
          </a:xfrm>
          <a:prstGeom prst="actionButtonBlank">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a:r>
              <a:rPr lang="ru-RU" b="1" dirty="0"/>
              <a:t>г</a:t>
            </a:r>
          </a:p>
        </p:txBody>
      </p:sp>
      <p:sp>
        <p:nvSpPr>
          <p:cNvPr id="50" name="Oval 52"/>
          <p:cNvSpPr>
            <a:spLocks noChangeAspect="1" noChangeArrowheads="1"/>
          </p:cNvSpPr>
          <p:nvPr/>
        </p:nvSpPr>
        <p:spPr bwMode="auto">
          <a:xfrm>
            <a:off x="8286776" y="2571744"/>
            <a:ext cx="431800" cy="431800"/>
          </a:xfrm>
          <a:prstGeom prst="ellipse">
            <a:avLst/>
          </a:prstGeom>
          <a:solidFill>
            <a:srgbClr val="00FF00"/>
          </a:solidFill>
          <a:ln w="9525">
            <a:solidFill>
              <a:schemeClr val="tx1"/>
            </a:solidFill>
            <a:round/>
            <a:headEnd/>
            <a:tailEnd/>
          </a:ln>
          <a:effectLst/>
        </p:spPr>
        <p:txBody>
          <a:bodyPr wrap="none" anchor="ctr"/>
          <a:lstStyle/>
          <a:p>
            <a:endParaRPr lang="ru-RU"/>
          </a:p>
        </p:txBody>
      </p:sp>
      <p:sp>
        <p:nvSpPr>
          <p:cNvPr id="51" name="Oval 53"/>
          <p:cNvSpPr>
            <a:spLocks noChangeAspect="1" noChangeArrowheads="1"/>
          </p:cNvSpPr>
          <p:nvPr/>
        </p:nvSpPr>
        <p:spPr bwMode="auto">
          <a:xfrm>
            <a:off x="8286776" y="2571744"/>
            <a:ext cx="431800" cy="431800"/>
          </a:xfrm>
          <a:prstGeom prst="ellipse">
            <a:avLst/>
          </a:prstGeom>
          <a:solidFill>
            <a:srgbClr val="FF0000"/>
          </a:solidFill>
          <a:ln w="9525">
            <a:solidFill>
              <a:schemeClr val="tx1"/>
            </a:solidFill>
            <a:round/>
            <a:headEnd/>
            <a:tailEnd/>
          </a:ln>
          <a:effectLst/>
        </p:spPr>
        <p:txBody>
          <a:bodyPr wrap="none" anchor="ctr"/>
          <a:lstStyle/>
          <a:p>
            <a:endParaRPr lang="ru-RU"/>
          </a:p>
        </p:txBody>
      </p:sp>
      <p:graphicFrame>
        <p:nvGraphicFramePr>
          <p:cNvPr id="52" name="Group 54"/>
          <p:cNvGraphicFramePr>
            <a:graphicFrameLocks noGrp="1"/>
          </p:cNvGraphicFramePr>
          <p:nvPr/>
        </p:nvGraphicFramePr>
        <p:xfrm>
          <a:off x="385762" y="4071943"/>
          <a:ext cx="7543823" cy="2143140"/>
        </p:xfrm>
        <a:graphic>
          <a:graphicData uri="http://schemas.openxmlformats.org/drawingml/2006/table">
            <a:tbl>
              <a:tblPr>
                <a:tableStyleId>{2D5ABB26-0587-4C30-8999-92F81FD0307C}</a:tableStyleId>
              </a:tblPr>
              <a:tblGrid>
                <a:gridCol w="456896"/>
                <a:gridCol w="7086927"/>
              </a:tblGrid>
              <a:tr h="675236">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400" b="1" u="none" strike="noStrike" cap="none" normalizeH="0" baseline="0" dirty="0" smtClean="0">
                          <a:ln>
                            <a:noFill/>
                          </a:ln>
                          <a:effectLst/>
                        </a:rPr>
                        <a:t>3. Сражение на Куликовом поле произошло</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1400" b="1" i="0" u="none" strike="noStrike" cap="none" normalizeH="0" baseline="0" dirty="0" smtClean="0">
                        <a:ln>
                          <a:noFill/>
                        </a:ln>
                        <a:solidFill>
                          <a:schemeClr val="tx1"/>
                        </a:solidFill>
                        <a:effectLst/>
                        <a:latin typeface="Arial" charset="0"/>
                        <a:cs typeface="Arial" charset="0"/>
                      </a:endParaRPr>
                    </a:p>
                  </a:txBody>
                  <a:tcPr horzOverflow="overflow"/>
                </a:tc>
                <a:tc hMerge="1">
                  <a:txBody>
                    <a:bodyPr/>
                    <a:lstStyle/>
                    <a:p>
                      <a:endParaRPr lang="ru-RU"/>
                    </a:p>
                  </a:txBody>
                  <a:tcPr/>
                </a:tc>
              </a:tr>
              <a:tr h="36697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1400" b="1" i="0" u="none" strike="noStrike" cap="none" normalizeH="0" baseline="0" smtClean="0">
                        <a:ln>
                          <a:noFill/>
                        </a:ln>
                        <a:solidFill>
                          <a:schemeClr val="tx1"/>
                        </a:solidFill>
                        <a:effectLst/>
                        <a:latin typeface="Arial" charset="0"/>
                        <a:cs typeface="Arial"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400" b="1" u="none" strike="noStrike" cap="none" normalizeH="0" baseline="0" dirty="0" smtClean="0">
                          <a:ln>
                            <a:noFill/>
                          </a:ln>
                          <a:effectLst/>
                        </a:rPr>
                        <a:t>11 августа 1378 г. </a:t>
                      </a:r>
                      <a:endParaRPr kumimoji="0" lang="ru-RU" sz="1400" b="1" i="0" u="none" strike="noStrike" cap="none" normalizeH="0" baseline="0" dirty="0" smtClean="0">
                        <a:ln>
                          <a:noFill/>
                        </a:ln>
                        <a:solidFill>
                          <a:schemeClr val="tx1"/>
                        </a:solidFill>
                        <a:effectLst/>
                        <a:latin typeface="Arial" charset="0"/>
                        <a:cs typeface="Arial" charset="0"/>
                      </a:endParaRPr>
                    </a:p>
                  </a:txBody>
                  <a:tcPr horzOverflow="overflow"/>
                </a:tc>
              </a:tr>
              <a:tr h="36697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1400" b="1" i="0" u="none" strike="noStrike" cap="none" normalizeH="0" baseline="0" smtClean="0">
                        <a:ln>
                          <a:noFill/>
                        </a:ln>
                        <a:solidFill>
                          <a:schemeClr val="tx1"/>
                        </a:solidFill>
                        <a:effectLst/>
                        <a:latin typeface="Arial" charset="0"/>
                        <a:cs typeface="Arial"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400" b="1" u="none" strike="noStrike" cap="none" normalizeH="0" baseline="0" dirty="0" smtClean="0">
                          <a:ln>
                            <a:noFill/>
                          </a:ln>
                          <a:effectLst/>
                        </a:rPr>
                        <a:t>3 октября 1382 г.</a:t>
                      </a:r>
                      <a:endParaRPr kumimoji="0" lang="ru-RU" sz="1400" b="1" i="0" u="none" strike="noStrike" cap="none" normalizeH="0" baseline="0" dirty="0" smtClean="0">
                        <a:ln>
                          <a:noFill/>
                        </a:ln>
                        <a:solidFill>
                          <a:schemeClr val="tx1"/>
                        </a:solidFill>
                        <a:effectLst/>
                        <a:latin typeface="Arial" charset="0"/>
                        <a:cs typeface="Arial" charset="0"/>
                      </a:endParaRPr>
                    </a:p>
                  </a:txBody>
                  <a:tcPr horzOverflow="overflow"/>
                </a:tc>
              </a:tr>
              <a:tr h="36697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1400" b="1" i="0" u="none" strike="noStrike" cap="none" normalizeH="0" baseline="0" smtClean="0">
                        <a:ln>
                          <a:noFill/>
                        </a:ln>
                        <a:solidFill>
                          <a:schemeClr val="tx1"/>
                        </a:solidFill>
                        <a:effectLst/>
                        <a:latin typeface="Arial" charset="0"/>
                        <a:cs typeface="Arial"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400" b="1" u="none" strike="noStrike" cap="none" normalizeH="0" baseline="0" dirty="0" smtClean="0">
                          <a:ln>
                            <a:noFill/>
                          </a:ln>
                          <a:effectLst/>
                        </a:rPr>
                        <a:t>8 сентября 1380 г.</a:t>
                      </a:r>
                      <a:endParaRPr kumimoji="0" lang="ru-RU" sz="1400" b="1" i="0" u="none" strike="noStrike" cap="none" normalizeH="0" baseline="0" dirty="0" smtClean="0">
                        <a:ln>
                          <a:noFill/>
                        </a:ln>
                        <a:solidFill>
                          <a:schemeClr val="tx1"/>
                        </a:solidFill>
                        <a:effectLst/>
                        <a:latin typeface="Arial" charset="0"/>
                        <a:cs typeface="Arial" charset="0"/>
                      </a:endParaRPr>
                    </a:p>
                  </a:txBody>
                  <a:tcPr horzOverflow="overflow"/>
                </a:tc>
              </a:tr>
              <a:tr h="36697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1400" b="1" i="0" u="none" strike="noStrike" cap="none" normalizeH="0" baseline="0" smtClean="0">
                        <a:ln>
                          <a:noFill/>
                        </a:ln>
                        <a:solidFill>
                          <a:schemeClr val="tx1"/>
                        </a:solidFill>
                        <a:effectLst/>
                        <a:latin typeface="Arial" charset="0"/>
                        <a:cs typeface="Arial"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400" b="1" u="none" strike="noStrike" cap="none" normalizeH="0" baseline="0" dirty="0" smtClean="0">
                          <a:ln>
                            <a:noFill/>
                          </a:ln>
                          <a:effectLst/>
                        </a:rPr>
                        <a:t>15 июля 1410 г.</a:t>
                      </a:r>
                      <a:endParaRPr kumimoji="0" lang="ru-RU" sz="1400" b="1" i="0" u="none" strike="noStrike" cap="none" normalizeH="0" baseline="0" dirty="0" smtClean="0">
                        <a:ln>
                          <a:noFill/>
                        </a:ln>
                        <a:solidFill>
                          <a:schemeClr val="tx1"/>
                        </a:solidFill>
                        <a:effectLst/>
                        <a:latin typeface="Arial" charset="0"/>
                        <a:cs typeface="Arial" charset="0"/>
                      </a:endParaRPr>
                    </a:p>
                  </a:txBody>
                  <a:tcPr horzOverflow="overflow"/>
                </a:tc>
              </a:tr>
            </a:tbl>
          </a:graphicData>
        </a:graphic>
      </p:graphicFrame>
      <p:sp>
        <p:nvSpPr>
          <p:cNvPr id="53" name="AutoShape 73">
            <a:hlinkClick r:id="" action="ppaction://noaction" highlightClick="1"/>
          </p:cNvPr>
          <p:cNvSpPr>
            <a:spLocks noChangeAspect="1" noChangeArrowheads="1"/>
          </p:cNvSpPr>
          <p:nvPr/>
        </p:nvSpPr>
        <p:spPr bwMode="auto">
          <a:xfrm>
            <a:off x="358775" y="5500702"/>
            <a:ext cx="323850" cy="357190"/>
          </a:xfrm>
          <a:prstGeom prst="actionButtonBlank">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a:r>
              <a:rPr lang="ru-RU" b="1" dirty="0"/>
              <a:t>в</a:t>
            </a:r>
          </a:p>
        </p:txBody>
      </p:sp>
      <p:sp>
        <p:nvSpPr>
          <p:cNvPr id="54" name="AutoShape 74">
            <a:hlinkClick r:id="" action="ppaction://noaction" highlightClick="1"/>
          </p:cNvPr>
          <p:cNvSpPr>
            <a:spLocks noChangeAspect="1" noChangeArrowheads="1"/>
          </p:cNvSpPr>
          <p:nvPr/>
        </p:nvSpPr>
        <p:spPr bwMode="auto">
          <a:xfrm>
            <a:off x="358775" y="4786322"/>
            <a:ext cx="323850" cy="357190"/>
          </a:xfrm>
          <a:prstGeom prst="actionButtonBlank">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a:r>
              <a:rPr lang="ru-RU" b="1" dirty="0"/>
              <a:t>а</a:t>
            </a:r>
          </a:p>
        </p:txBody>
      </p:sp>
      <p:sp>
        <p:nvSpPr>
          <p:cNvPr id="55" name="AutoShape 75">
            <a:hlinkClick r:id="" action="ppaction://noaction" highlightClick="1"/>
          </p:cNvPr>
          <p:cNvSpPr>
            <a:spLocks noChangeAspect="1" noChangeArrowheads="1"/>
          </p:cNvSpPr>
          <p:nvPr/>
        </p:nvSpPr>
        <p:spPr bwMode="auto">
          <a:xfrm>
            <a:off x="358775" y="5072074"/>
            <a:ext cx="323850" cy="428628"/>
          </a:xfrm>
          <a:prstGeom prst="actionButtonBlank">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a:r>
              <a:rPr lang="ru-RU" b="1" dirty="0"/>
              <a:t>б</a:t>
            </a:r>
          </a:p>
        </p:txBody>
      </p:sp>
      <p:sp>
        <p:nvSpPr>
          <p:cNvPr id="56" name="AutoShape 76">
            <a:hlinkClick r:id="" action="ppaction://noaction" highlightClick="1"/>
          </p:cNvPr>
          <p:cNvSpPr>
            <a:spLocks noChangeAspect="1" noChangeArrowheads="1"/>
          </p:cNvSpPr>
          <p:nvPr/>
        </p:nvSpPr>
        <p:spPr bwMode="auto">
          <a:xfrm>
            <a:off x="358775" y="5857892"/>
            <a:ext cx="323850" cy="357190"/>
          </a:xfrm>
          <a:prstGeom prst="actionButtonBlank">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a:r>
              <a:rPr lang="ru-RU" b="1" dirty="0"/>
              <a:t>г</a:t>
            </a:r>
          </a:p>
        </p:txBody>
      </p:sp>
      <p:sp>
        <p:nvSpPr>
          <p:cNvPr id="57" name="Oval 77"/>
          <p:cNvSpPr>
            <a:spLocks noChangeAspect="1" noChangeArrowheads="1"/>
          </p:cNvSpPr>
          <p:nvPr/>
        </p:nvSpPr>
        <p:spPr bwMode="auto">
          <a:xfrm>
            <a:off x="8286776" y="4500570"/>
            <a:ext cx="431800" cy="431800"/>
          </a:xfrm>
          <a:prstGeom prst="ellipse">
            <a:avLst/>
          </a:prstGeom>
          <a:solidFill>
            <a:srgbClr val="00FF00"/>
          </a:solidFill>
          <a:ln w="9525">
            <a:solidFill>
              <a:schemeClr val="tx1"/>
            </a:solidFill>
            <a:round/>
            <a:headEnd/>
            <a:tailEnd/>
          </a:ln>
          <a:effectLst/>
        </p:spPr>
        <p:txBody>
          <a:bodyPr wrap="none" anchor="ctr"/>
          <a:lstStyle/>
          <a:p>
            <a:endParaRPr lang="ru-RU"/>
          </a:p>
        </p:txBody>
      </p:sp>
      <p:sp>
        <p:nvSpPr>
          <p:cNvPr id="58" name="Oval 78"/>
          <p:cNvSpPr>
            <a:spLocks noChangeAspect="1" noChangeArrowheads="1"/>
          </p:cNvSpPr>
          <p:nvPr/>
        </p:nvSpPr>
        <p:spPr bwMode="auto">
          <a:xfrm>
            <a:off x="8286776" y="4500570"/>
            <a:ext cx="431800" cy="431800"/>
          </a:xfrm>
          <a:prstGeom prst="ellipse">
            <a:avLst/>
          </a:prstGeom>
          <a:solidFill>
            <a:srgbClr val="FF0000"/>
          </a:solidFill>
          <a:ln w="9525">
            <a:solidFill>
              <a:schemeClr val="tx1"/>
            </a:solidFill>
            <a:round/>
            <a:headEnd/>
            <a:tailEnd/>
          </a:ln>
          <a:effectLst/>
        </p:spPr>
        <p:txBody>
          <a:bodyPr wrap="none" anchor="ctr"/>
          <a:lstStyle/>
          <a:p>
            <a:endParaRPr lang="ru-RU"/>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9"/>
                    </p:tgtEl>
                  </p:cond>
                </p:stCondLst>
                <p:endSync evt="end" delay="0">
                  <p:rtn val="all"/>
                </p:endSync>
                <p:childTnLst>
                  <p:par>
                    <p:cTn id="3" fill="hold">
                      <p:stCondLst>
                        <p:cond delay="0"/>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3"/>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7" restart="whenNotActive" fill="hold" evtFilter="cancelBubble" nodeType="interactiveSeq">
                <p:stCondLst>
                  <p:cond evt="onClick" delay="0">
                    <p:tgtEl>
                      <p:spTgt spid="40"/>
                    </p:tgtEl>
                  </p:cond>
                </p:stCondLst>
                <p:endSync evt="end" delay="0">
                  <p:rtn val="all"/>
                </p:endSync>
                <p:childTnLst>
                  <p:par>
                    <p:cTn id="8" fill="hold">
                      <p:stCondLst>
                        <p:cond delay="0"/>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44"/>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2" restart="whenNotActive" fill="hold" evtFilter="cancelBubble" nodeType="interactiveSeq">
                <p:stCondLst>
                  <p:cond evt="onClick" delay="0">
                    <p:tgtEl>
                      <p:spTgt spid="41"/>
                    </p:tgtEl>
                  </p:cond>
                </p:stCondLst>
                <p:endSync evt="end" delay="0">
                  <p:rtn val="all"/>
                </p:endSync>
                <p:childTnLst>
                  <p:par>
                    <p:cTn id="13" fill="hold">
                      <p:stCondLst>
                        <p:cond delay="0"/>
                      </p:stCondLst>
                      <p:childTnLst>
                        <p:par>
                          <p:cTn id="14" fill="hold">
                            <p:stCondLst>
                              <p:cond delay="0"/>
                            </p:stCondLst>
                            <p:childTnLst>
                              <p:par>
                                <p:cTn id="15" presetID="1" presetClass="entr" presetSubtype="0" fill="hold" grpId="1" nodeType="clickEffect">
                                  <p:stCondLst>
                                    <p:cond delay="0"/>
                                  </p:stCondLst>
                                  <p:childTnLst>
                                    <p:set>
                                      <p:cBhvr>
                                        <p:cTn id="16" dur="1" fill="hold">
                                          <p:stCondLst>
                                            <p:cond delay="0"/>
                                          </p:stCondLst>
                                        </p:cTn>
                                        <p:tgtEl>
                                          <p:spTgt spid="44"/>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7" restart="whenNotActive" fill="hold" evtFilter="cancelBubble" nodeType="interactiveSeq">
                <p:stCondLst>
                  <p:cond evt="onClick" delay="0">
                    <p:tgtEl>
                      <p:spTgt spid="42"/>
                    </p:tgtEl>
                  </p:cond>
                </p:stCondLst>
                <p:endSync evt="end" delay="0">
                  <p:rtn val="all"/>
                </p:endSync>
                <p:childTnLst>
                  <p:par>
                    <p:cTn id="18" fill="hold">
                      <p:stCondLst>
                        <p:cond delay="0"/>
                      </p:stCondLst>
                      <p:childTnLst>
                        <p:par>
                          <p:cTn id="19" fill="hold">
                            <p:stCondLst>
                              <p:cond delay="0"/>
                            </p:stCondLst>
                            <p:childTnLst>
                              <p:par>
                                <p:cTn id="20" presetID="1" presetClass="entr" presetSubtype="0" fill="hold" grpId="2" nodeType="clickEffect">
                                  <p:stCondLst>
                                    <p:cond delay="0"/>
                                  </p:stCondLst>
                                  <p:childTnLst>
                                    <p:set>
                                      <p:cBhvr>
                                        <p:cTn id="21" dur="1" fill="hold">
                                          <p:stCondLst>
                                            <p:cond delay="0"/>
                                          </p:stCondLst>
                                        </p:cTn>
                                        <p:tgtEl>
                                          <p:spTgt spid="44"/>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seq concurrent="1" nextAc="seek">
              <p:cTn id="22" restart="whenNotActive" fill="hold" evtFilter="cancelBubble" nodeType="interactiveSeq">
                <p:stCondLst>
                  <p:cond evt="onClick" delay="0">
                    <p:tgtEl>
                      <p:spTgt spid="46"/>
                    </p:tgtEl>
                  </p:cond>
                </p:stCondLst>
                <p:endSync evt="end" delay="0">
                  <p:rtn val="all"/>
                </p:endSync>
                <p:childTnLst>
                  <p:par>
                    <p:cTn id="23" fill="hold">
                      <p:stCondLst>
                        <p:cond delay="0"/>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0"/>
                                        </p:tgtEl>
                                        <p:attrNameLst>
                                          <p:attrName>style.visibility</p:attrName>
                                        </p:attrNameLst>
                                      </p:cBhvr>
                                      <p:to>
                                        <p:strVal val="visible"/>
                                      </p:to>
                                    </p:set>
                                  </p:childTnLst>
                                </p:cTn>
                              </p:par>
                            </p:childTnLst>
                          </p:cTn>
                        </p:par>
                      </p:childTnLst>
                    </p:cTn>
                  </p:par>
                </p:childTnLst>
              </p:cTn>
              <p:nextCondLst>
                <p:cond evt="onClick" delay="0">
                  <p:tgtEl>
                    <p:spTgt spid="46"/>
                  </p:tgtEl>
                </p:cond>
              </p:nextCondLst>
            </p:seq>
            <p:seq concurrent="1" nextAc="seek">
              <p:cTn id="27" restart="whenNotActive" fill="hold" evtFilter="cancelBubble" nodeType="interactiveSeq">
                <p:stCondLst>
                  <p:cond evt="onClick" delay="0">
                    <p:tgtEl>
                      <p:spTgt spid="47"/>
                    </p:tgtEl>
                  </p:cond>
                </p:stCondLst>
                <p:endSync evt="end" delay="0">
                  <p:rtn val="all"/>
                </p:endSync>
                <p:childTnLst>
                  <p:par>
                    <p:cTn id="28" fill="hold">
                      <p:stCondLst>
                        <p:cond delay="0"/>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51"/>
                                        </p:tgtEl>
                                        <p:attrNameLst>
                                          <p:attrName>style.visibility</p:attrName>
                                        </p:attrNameLst>
                                      </p:cBhvr>
                                      <p:to>
                                        <p:strVal val="visible"/>
                                      </p:to>
                                    </p:set>
                                  </p:childTnLst>
                                </p:cTn>
                              </p:par>
                            </p:childTnLst>
                          </p:cTn>
                        </p:par>
                      </p:childTnLst>
                    </p:cTn>
                  </p:par>
                </p:childTnLst>
              </p:cTn>
              <p:nextCondLst>
                <p:cond evt="onClick" delay="0">
                  <p:tgtEl>
                    <p:spTgt spid="47"/>
                  </p:tgtEl>
                </p:cond>
              </p:nextCondLst>
            </p:seq>
            <p:seq concurrent="1" nextAc="seek">
              <p:cTn id="32" restart="whenNotActive" fill="hold" evtFilter="cancelBubble" nodeType="interactiveSeq">
                <p:stCondLst>
                  <p:cond evt="onClick" delay="0">
                    <p:tgtEl>
                      <p:spTgt spid="48"/>
                    </p:tgtEl>
                  </p:cond>
                </p:stCondLst>
                <p:endSync evt="end" delay="0">
                  <p:rtn val="all"/>
                </p:endSync>
                <p:childTnLst>
                  <p:par>
                    <p:cTn id="33" fill="hold">
                      <p:stCondLst>
                        <p:cond delay="0"/>
                      </p:stCondLst>
                      <p:childTnLst>
                        <p:par>
                          <p:cTn id="34" fill="hold">
                            <p:stCondLst>
                              <p:cond delay="0"/>
                            </p:stCondLst>
                            <p:childTnLst>
                              <p:par>
                                <p:cTn id="35" presetID="1" presetClass="entr" presetSubtype="0" fill="hold" grpId="1" nodeType="clickEffect">
                                  <p:stCondLst>
                                    <p:cond delay="0"/>
                                  </p:stCondLst>
                                  <p:childTnLst>
                                    <p:set>
                                      <p:cBhvr>
                                        <p:cTn id="36" dur="1" fill="hold">
                                          <p:stCondLst>
                                            <p:cond delay="0"/>
                                          </p:stCondLst>
                                        </p:cTn>
                                        <p:tgtEl>
                                          <p:spTgt spid="51"/>
                                        </p:tgtEl>
                                        <p:attrNameLst>
                                          <p:attrName>style.visibility</p:attrName>
                                        </p:attrNameLst>
                                      </p:cBhvr>
                                      <p:to>
                                        <p:strVal val="visible"/>
                                      </p:to>
                                    </p:set>
                                  </p:childTnLst>
                                </p:cTn>
                              </p:par>
                            </p:childTnLst>
                          </p:cTn>
                        </p:par>
                      </p:childTnLst>
                    </p:cTn>
                  </p:par>
                </p:childTnLst>
              </p:cTn>
              <p:nextCondLst>
                <p:cond evt="onClick" delay="0">
                  <p:tgtEl>
                    <p:spTgt spid="48"/>
                  </p:tgtEl>
                </p:cond>
              </p:nextCondLst>
            </p:seq>
            <p:seq concurrent="1" nextAc="seek">
              <p:cTn id="37" restart="whenNotActive" fill="hold" evtFilter="cancelBubble" nodeType="interactiveSeq">
                <p:stCondLst>
                  <p:cond evt="onClick" delay="0">
                    <p:tgtEl>
                      <p:spTgt spid="49"/>
                    </p:tgtEl>
                  </p:cond>
                </p:stCondLst>
                <p:endSync evt="end" delay="0">
                  <p:rtn val="all"/>
                </p:endSync>
                <p:childTnLst>
                  <p:par>
                    <p:cTn id="38" fill="hold">
                      <p:stCondLst>
                        <p:cond delay="0"/>
                      </p:stCondLst>
                      <p:childTnLst>
                        <p:par>
                          <p:cTn id="39" fill="hold">
                            <p:stCondLst>
                              <p:cond delay="0"/>
                            </p:stCondLst>
                            <p:childTnLst>
                              <p:par>
                                <p:cTn id="40" presetID="1" presetClass="entr" presetSubtype="0" fill="hold" grpId="2" nodeType="clickEffect">
                                  <p:stCondLst>
                                    <p:cond delay="0"/>
                                  </p:stCondLst>
                                  <p:childTnLst>
                                    <p:set>
                                      <p:cBhvr>
                                        <p:cTn id="41" dur="1" fill="hold">
                                          <p:stCondLst>
                                            <p:cond delay="0"/>
                                          </p:stCondLst>
                                        </p:cTn>
                                        <p:tgtEl>
                                          <p:spTgt spid="51"/>
                                        </p:tgtEl>
                                        <p:attrNameLst>
                                          <p:attrName>style.visibility</p:attrName>
                                        </p:attrNameLst>
                                      </p:cBhvr>
                                      <p:to>
                                        <p:strVal val="visible"/>
                                      </p:to>
                                    </p:set>
                                  </p:childTnLst>
                                </p:cTn>
                              </p:par>
                            </p:childTnLst>
                          </p:cTn>
                        </p:par>
                      </p:childTnLst>
                    </p:cTn>
                  </p:par>
                </p:childTnLst>
              </p:cTn>
              <p:nextCondLst>
                <p:cond evt="onClick" delay="0">
                  <p:tgtEl>
                    <p:spTgt spid="49"/>
                  </p:tgtEl>
                </p:cond>
              </p:nextCondLst>
            </p:seq>
            <p:seq concurrent="1" nextAc="seek">
              <p:cTn id="42" restart="whenNotActive" fill="hold" evtFilter="cancelBubble" nodeType="interactiveSeq">
                <p:stCondLst>
                  <p:cond evt="onClick" delay="0">
                    <p:tgtEl>
                      <p:spTgt spid="53"/>
                    </p:tgtEl>
                  </p:cond>
                </p:stCondLst>
                <p:endSync evt="end" delay="0">
                  <p:rtn val="all"/>
                </p:endSync>
                <p:childTnLst>
                  <p:par>
                    <p:cTn id="43" fill="hold">
                      <p:stCondLst>
                        <p:cond delay="0"/>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57"/>
                                        </p:tgtEl>
                                        <p:attrNameLst>
                                          <p:attrName>style.visibility</p:attrName>
                                        </p:attrNameLst>
                                      </p:cBhvr>
                                      <p:to>
                                        <p:strVal val="visible"/>
                                      </p:to>
                                    </p:set>
                                  </p:childTnLst>
                                </p:cTn>
                              </p:par>
                            </p:childTnLst>
                          </p:cTn>
                        </p:par>
                      </p:childTnLst>
                    </p:cTn>
                  </p:par>
                </p:childTnLst>
              </p:cTn>
              <p:nextCondLst>
                <p:cond evt="onClick" delay="0">
                  <p:tgtEl>
                    <p:spTgt spid="53"/>
                  </p:tgtEl>
                </p:cond>
              </p:nextCondLst>
            </p:seq>
            <p:seq concurrent="1" nextAc="seek">
              <p:cTn id="47" restart="whenNotActive" fill="hold" evtFilter="cancelBubble" nodeType="interactiveSeq">
                <p:stCondLst>
                  <p:cond evt="onClick" delay="0">
                    <p:tgtEl>
                      <p:spTgt spid="54"/>
                    </p:tgtEl>
                  </p:cond>
                </p:stCondLst>
                <p:endSync evt="end" delay="0">
                  <p:rtn val="all"/>
                </p:endSync>
                <p:childTnLst>
                  <p:par>
                    <p:cTn id="48" fill="hold">
                      <p:stCondLst>
                        <p:cond delay="0"/>
                      </p:stCondLst>
                      <p:childTnLst>
                        <p:par>
                          <p:cTn id="49" fill="hold">
                            <p:stCondLst>
                              <p:cond delay="0"/>
                            </p:stCondLst>
                            <p:childTnLst>
                              <p:par>
                                <p:cTn id="50" presetID="1" presetClass="entr" presetSubtype="0" fill="hold" grpId="0" nodeType="clickEffect">
                                  <p:stCondLst>
                                    <p:cond delay="0"/>
                                  </p:stCondLst>
                                  <p:childTnLst>
                                    <p:set>
                                      <p:cBhvr>
                                        <p:cTn id="51" dur="1" fill="hold">
                                          <p:stCondLst>
                                            <p:cond delay="0"/>
                                          </p:stCondLst>
                                        </p:cTn>
                                        <p:tgtEl>
                                          <p:spTgt spid="58"/>
                                        </p:tgtEl>
                                        <p:attrNameLst>
                                          <p:attrName>style.visibility</p:attrName>
                                        </p:attrNameLst>
                                      </p:cBhvr>
                                      <p:to>
                                        <p:strVal val="visible"/>
                                      </p:to>
                                    </p:set>
                                  </p:childTnLst>
                                </p:cTn>
                              </p:par>
                            </p:childTnLst>
                          </p:cTn>
                        </p:par>
                      </p:childTnLst>
                    </p:cTn>
                  </p:par>
                </p:childTnLst>
              </p:cTn>
              <p:nextCondLst>
                <p:cond evt="onClick" delay="0">
                  <p:tgtEl>
                    <p:spTgt spid="54"/>
                  </p:tgtEl>
                </p:cond>
              </p:nextCondLst>
            </p:seq>
            <p:seq concurrent="1" nextAc="seek">
              <p:cTn id="52" restart="whenNotActive" fill="hold" evtFilter="cancelBubble" nodeType="interactiveSeq">
                <p:stCondLst>
                  <p:cond evt="onClick" delay="0">
                    <p:tgtEl>
                      <p:spTgt spid="55"/>
                    </p:tgtEl>
                  </p:cond>
                </p:stCondLst>
                <p:endSync evt="end" delay="0">
                  <p:rtn val="all"/>
                </p:endSync>
                <p:childTnLst>
                  <p:par>
                    <p:cTn id="53" fill="hold">
                      <p:stCondLst>
                        <p:cond delay="0"/>
                      </p:stCondLst>
                      <p:childTnLst>
                        <p:par>
                          <p:cTn id="54" fill="hold">
                            <p:stCondLst>
                              <p:cond delay="0"/>
                            </p:stCondLst>
                            <p:childTnLst>
                              <p:par>
                                <p:cTn id="55" presetID="1" presetClass="entr" presetSubtype="0" fill="hold" grpId="1" nodeType="clickEffect">
                                  <p:stCondLst>
                                    <p:cond delay="0"/>
                                  </p:stCondLst>
                                  <p:childTnLst>
                                    <p:set>
                                      <p:cBhvr>
                                        <p:cTn id="56" dur="1" fill="hold">
                                          <p:stCondLst>
                                            <p:cond delay="0"/>
                                          </p:stCondLst>
                                        </p:cTn>
                                        <p:tgtEl>
                                          <p:spTgt spid="58"/>
                                        </p:tgtEl>
                                        <p:attrNameLst>
                                          <p:attrName>style.visibility</p:attrName>
                                        </p:attrNameLst>
                                      </p:cBhvr>
                                      <p:to>
                                        <p:strVal val="visible"/>
                                      </p:to>
                                    </p:set>
                                  </p:childTnLst>
                                </p:cTn>
                              </p:par>
                            </p:childTnLst>
                          </p:cTn>
                        </p:par>
                      </p:childTnLst>
                    </p:cTn>
                  </p:par>
                </p:childTnLst>
              </p:cTn>
              <p:nextCondLst>
                <p:cond evt="onClick" delay="0">
                  <p:tgtEl>
                    <p:spTgt spid="55"/>
                  </p:tgtEl>
                </p:cond>
              </p:nextCondLst>
            </p:seq>
            <p:seq concurrent="1" nextAc="seek">
              <p:cTn id="57" restart="whenNotActive" fill="hold" evtFilter="cancelBubble" nodeType="interactiveSeq">
                <p:stCondLst>
                  <p:cond evt="onClick" delay="0">
                    <p:tgtEl>
                      <p:spTgt spid="56"/>
                    </p:tgtEl>
                  </p:cond>
                </p:stCondLst>
                <p:endSync evt="end" delay="0">
                  <p:rtn val="all"/>
                </p:endSync>
                <p:childTnLst>
                  <p:par>
                    <p:cTn id="58" fill="hold">
                      <p:stCondLst>
                        <p:cond delay="0"/>
                      </p:stCondLst>
                      <p:childTnLst>
                        <p:par>
                          <p:cTn id="59" fill="hold">
                            <p:stCondLst>
                              <p:cond delay="0"/>
                            </p:stCondLst>
                            <p:childTnLst>
                              <p:par>
                                <p:cTn id="60" presetID="1" presetClass="entr" presetSubtype="0" fill="hold" grpId="2" nodeType="clickEffect">
                                  <p:stCondLst>
                                    <p:cond delay="0"/>
                                  </p:stCondLst>
                                  <p:childTnLst>
                                    <p:set>
                                      <p:cBhvr>
                                        <p:cTn id="61" dur="1" fill="hold">
                                          <p:stCondLst>
                                            <p:cond delay="0"/>
                                          </p:stCondLst>
                                        </p:cTn>
                                        <p:tgtEl>
                                          <p:spTgt spid="58"/>
                                        </p:tgtEl>
                                        <p:attrNameLst>
                                          <p:attrName>style.visibility</p:attrName>
                                        </p:attrNameLst>
                                      </p:cBhvr>
                                      <p:to>
                                        <p:strVal val="visible"/>
                                      </p:to>
                                    </p:set>
                                  </p:childTnLst>
                                </p:cTn>
                              </p:par>
                            </p:childTnLst>
                          </p:cTn>
                        </p:par>
                      </p:childTnLst>
                    </p:cTn>
                  </p:par>
                </p:childTnLst>
              </p:cTn>
              <p:nextCondLst>
                <p:cond evt="onClick" delay="0">
                  <p:tgtEl>
                    <p:spTgt spid="56"/>
                  </p:tgtEl>
                </p:cond>
              </p:nextCondLst>
            </p:seq>
          </p:childTnLst>
        </p:cTn>
      </p:par>
    </p:tnLst>
    <p:bldLst>
      <p:bldP spid="43" grpId="0" animBg="1"/>
      <p:bldP spid="44" grpId="0" animBg="1"/>
      <p:bldP spid="44" grpId="1" animBg="1"/>
      <p:bldP spid="44" grpId="2" animBg="1"/>
      <p:bldP spid="50" grpId="0" animBg="1"/>
      <p:bldP spid="51" grpId="0" animBg="1"/>
      <p:bldP spid="51" grpId="1" animBg="1"/>
      <p:bldP spid="51" grpId="2" animBg="1"/>
      <p:bldP spid="57" grpId="0" animBg="1"/>
      <p:bldP spid="58" grpId="0" animBg="1"/>
      <p:bldP spid="58" grpId="1" animBg="1"/>
      <p:bldP spid="58" grpId="2" animBg="1"/>
    </p:bld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115</TotalTime>
  <Words>484</Words>
  <Application>Microsoft Office PowerPoint</Application>
  <PresentationFormat>Экран (4:3)</PresentationFormat>
  <Paragraphs>91</Paragraphs>
  <Slides>15</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15</vt:i4>
      </vt:variant>
    </vt:vector>
  </HeadingPairs>
  <TitlesOfParts>
    <vt:vector size="16" baseType="lpstr">
      <vt:lpstr>Тема Office</vt:lpstr>
      <vt:lpstr>Куликовская битва 1380 год зрительный ряд урока</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vector>
  </TitlesOfParts>
  <Company>Дом</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Роман</dc:creator>
  <cp:lastModifiedBy>Роман</cp:lastModifiedBy>
  <cp:revision>19</cp:revision>
  <dcterms:created xsi:type="dcterms:W3CDTF">2011-09-19T19:31:04Z</dcterms:created>
  <dcterms:modified xsi:type="dcterms:W3CDTF">2011-09-21T20:34:17Z</dcterms:modified>
</cp:coreProperties>
</file>