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65" r:id="rId9"/>
    <p:sldId id="262" r:id="rId10"/>
    <p:sldId id="266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873-1054-42BA-8243-2E199DC61BED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131B-80A9-4E8E-A417-8AA46A59629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873-1054-42BA-8243-2E199DC61BED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131B-80A9-4E8E-A417-8AA46A596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873-1054-42BA-8243-2E199DC61BED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131B-80A9-4E8E-A417-8AA46A596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873-1054-42BA-8243-2E199DC61BED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131B-80A9-4E8E-A417-8AA46A596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873-1054-42BA-8243-2E199DC61BED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131B-80A9-4E8E-A417-8AA46A59629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873-1054-42BA-8243-2E199DC61BED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131B-80A9-4E8E-A417-8AA46A596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873-1054-42BA-8243-2E199DC61BED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131B-80A9-4E8E-A417-8AA46A596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873-1054-42BA-8243-2E199DC61BED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131B-80A9-4E8E-A417-8AA46A596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873-1054-42BA-8243-2E199DC61BED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131B-80A9-4E8E-A417-8AA46A596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873-1054-42BA-8243-2E199DC61BED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131B-80A9-4E8E-A417-8AA46A596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873-1054-42BA-8243-2E199DC61BED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36131B-80A9-4E8E-A417-8AA46A59629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B20873-1054-42BA-8243-2E199DC61BED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36131B-80A9-4E8E-A417-8AA46A59629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obr.1c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6836296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Monotype Corsiva" pitchFamily="66" charset="0"/>
              </a:rPr>
              <a:t>Обучающие и развивающие программы по физике в старшей школе</a:t>
            </a:r>
            <a:br>
              <a:rPr lang="ru-RU" i="1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fis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564904"/>
            <a:ext cx="5976664" cy="41044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od-sob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12968" cy="648072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Апробация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образовательного комплекса в классе на уроках физики показала существенное повышение мотивации учащихся к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изучению предмета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, увеличение темпа усвоения понятий за счет выполнения заданий выбранного курса каждым учеником с учетом его уровня подготовки и индивидуальных особенностей. Все ошибки и успехи фиксируются компьютером и демонстрируются ученику, что помогает ему сделать следующий шаг самостоятельно и избавляет учителя от выполнения рутинных операций. 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8229600" cy="936104"/>
          </a:xfrm>
        </p:spPr>
        <p:txBody>
          <a:bodyPr/>
          <a:lstStyle/>
          <a:p>
            <a:r>
              <a:rPr lang="ru-RU" b="1" dirty="0" smtClean="0"/>
              <a:t>1С:Репетитор : Физика</a:t>
            </a:r>
            <a:endParaRPr lang="ru-RU" dirty="0"/>
          </a:p>
        </p:txBody>
      </p:sp>
      <p:pic>
        <p:nvPicPr>
          <p:cNvPr id="4" name="Содержимое 3" descr="1310703964_repetitor-po-fizik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556792"/>
            <a:ext cx="5544616" cy="496855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38912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Предметная </a:t>
            </a:r>
            <a:r>
              <a:rPr lang="ru-RU" sz="3600" b="1" dirty="0" err="1" smtClean="0">
                <a:latin typeface="Monotype Corsiva" pitchFamily="66" charset="0"/>
              </a:rPr>
              <a:t>область:</a:t>
            </a:r>
            <a:r>
              <a:rPr lang="ru-RU" sz="3600" dirty="0" err="1" smtClean="0">
                <a:latin typeface="Monotype Corsiva" pitchFamily="66" charset="0"/>
              </a:rPr>
              <a:t>Физика</a:t>
            </a:r>
            <a:r>
              <a:rPr lang="ru-RU" sz="3600" dirty="0" smtClean="0">
                <a:latin typeface="Monotype Corsiva" pitchFamily="66" charset="0"/>
              </a:rPr>
              <a:t>  </a:t>
            </a:r>
            <a:endParaRPr lang="ru-RU" sz="3600" dirty="0" smtClean="0">
              <a:latin typeface="Monotype Corsiva" pitchFamily="66" charset="0"/>
            </a:endParaRPr>
          </a:p>
          <a:p>
            <a:r>
              <a:rPr lang="ru-RU" sz="3600" b="1" dirty="0" smtClean="0">
                <a:latin typeface="Monotype Corsiva" pitchFamily="66" charset="0"/>
              </a:rPr>
              <a:t>Уровень </a:t>
            </a:r>
            <a:r>
              <a:rPr lang="ru-RU" sz="3600" b="1" dirty="0" err="1" smtClean="0">
                <a:latin typeface="Monotype Corsiva" pitchFamily="66" charset="0"/>
              </a:rPr>
              <a:t>образования:</a:t>
            </a:r>
            <a:r>
              <a:rPr lang="ru-RU" sz="3600" dirty="0" err="1" smtClean="0">
                <a:latin typeface="Monotype Corsiva" pitchFamily="66" charset="0"/>
              </a:rPr>
              <a:t>Среднее</a:t>
            </a:r>
            <a:r>
              <a:rPr lang="ru-RU" sz="3600" dirty="0" smtClean="0">
                <a:latin typeface="Monotype Corsiva" pitchFamily="66" charset="0"/>
              </a:rPr>
              <a:t> (полное) общее  </a:t>
            </a:r>
            <a:endParaRPr lang="ru-RU" sz="3600" dirty="0" smtClean="0">
              <a:latin typeface="Monotype Corsiva" pitchFamily="66" charset="0"/>
            </a:endParaRPr>
          </a:p>
          <a:p>
            <a:r>
              <a:rPr lang="ru-RU" sz="3600" b="1" dirty="0" err="1" smtClean="0">
                <a:latin typeface="Monotype Corsiva" pitchFamily="66" charset="0"/>
              </a:rPr>
              <a:t>Язык:</a:t>
            </a:r>
            <a:r>
              <a:rPr lang="ru-RU" sz="3600" dirty="0" err="1" smtClean="0">
                <a:latin typeface="Monotype Corsiva" pitchFamily="66" charset="0"/>
              </a:rPr>
              <a:t>Русский</a:t>
            </a:r>
            <a:r>
              <a:rPr lang="ru-RU" sz="3600" dirty="0" smtClean="0">
                <a:latin typeface="Monotype Corsiva" pitchFamily="66" charset="0"/>
              </a:rPr>
              <a:t> </a:t>
            </a:r>
            <a:r>
              <a:rPr lang="ru-RU" sz="3600" dirty="0" smtClean="0">
                <a:latin typeface="Monotype Corsiva" pitchFamily="66" charset="0"/>
              </a:rPr>
              <a:t> </a:t>
            </a:r>
            <a:endParaRPr lang="ru-RU" sz="3600" dirty="0" smtClean="0">
              <a:latin typeface="Monotype Corsiva" pitchFamily="66" charset="0"/>
            </a:endParaRPr>
          </a:p>
          <a:p>
            <a:r>
              <a:rPr lang="ru-RU" sz="3600" b="1" dirty="0" smtClean="0">
                <a:latin typeface="Monotype Corsiva" pitchFamily="66" charset="0"/>
              </a:rPr>
              <a:t>Год </a:t>
            </a:r>
            <a:r>
              <a:rPr lang="ru-RU" sz="3600" b="1" dirty="0" smtClean="0">
                <a:latin typeface="Monotype Corsiva" pitchFamily="66" charset="0"/>
              </a:rPr>
              <a:t>выпуска:</a:t>
            </a:r>
            <a:r>
              <a:rPr lang="ru-RU" sz="3600" dirty="0" smtClean="0">
                <a:latin typeface="Monotype Corsiva" pitchFamily="66" charset="0"/>
              </a:rPr>
              <a:t>2003 </a:t>
            </a:r>
            <a:endParaRPr lang="ru-RU" sz="3600" dirty="0" smtClean="0">
              <a:latin typeface="Monotype Corsiva" pitchFamily="66" charset="0"/>
            </a:endParaRPr>
          </a:p>
          <a:p>
            <a:r>
              <a:rPr lang="ru-RU" sz="3600" dirty="0" smtClean="0">
                <a:latin typeface="Monotype Corsiva" pitchFamily="66" charset="0"/>
              </a:rPr>
              <a:t> </a:t>
            </a:r>
            <a:r>
              <a:rPr lang="ru-RU" sz="3600" b="1" dirty="0" smtClean="0">
                <a:latin typeface="Monotype Corsiva" pitchFamily="66" charset="0"/>
              </a:rPr>
              <a:t>Производитель</a:t>
            </a:r>
            <a:r>
              <a:rPr lang="ru-RU" sz="3600" b="1" dirty="0" smtClean="0">
                <a:latin typeface="Monotype Corsiva" pitchFamily="66" charset="0"/>
              </a:rPr>
              <a:t>: </a:t>
            </a:r>
            <a:r>
              <a:rPr lang="ru-RU" sz="3600" u="sng" dirty="0" smtClean="0">
                <a:solidFill>
                  <a:srgbClr val="002060"/>
                </a:solidFill>
                <a:latin typeface="Monotype Corsiva" pitchFamily="66" charset="0"/>
                <a:hlinkClick r:id="rId2"/>
              </a:rPr>
              <a:t>1C</a:t>
            </a: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 </a:t>
            </a:r>
            <a:endParaRPr lang="ru-RU" sz="3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physic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420888"/>
            <a:ext cx="3168352" cy="381642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96752"/>
            <a:ext cx="822960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Системные требования:</a:t>
            </a:r>
            <a:b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Процессор</a:t>
            </a:r>
            <a:r>
              <a:rPr lang="ru-RU" dirty="0" smtClean="0"/>
              <a:t>: 486/DX2-66 МГц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Оперативная </a:t>
            </a:r>
            <a:r>
              <a:rPr lang="ru-RU" b="1" dirty="0" smtClean="0"/>
              <a:t>память</a:t>
            </a:r>
            <a:r>
              <a:rPr lang="ru-RU" dirty="0" smtClean="0"/>
              <a:t>: 8 МБ - RAM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Видео</a:t>
            </a:r>
            <a:r>
              <a:rPr lang="ru-RU" dirty="0" smtClean="0"/>
              <a:t>: 1 Мб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Дополнительно</a:t>
            </a:r>
            <a:r>
              <a:rPr lang="ru-RU" dirty="0" smtClean="0"/>
              <a:t>: </a:t>
            </a:r>
            <a:r>
              <a:rPr lang="ru-RU" dirty="0" err="1" smtClean="0"/>
              <a:t>Windows</a:t>
            </a:r>
            <a:r>
              <a:rPr lang="ru-RU" dirty="0" smtClean="0"/>
              <a:t> `95</a:t>
            </a:r>
            <a:r>
              <a:rPr lang="ru-RU" dirty="0" smtClean="0"/>
              <a:t>, </a:t>
            </a:r>
            <a:r>
              <a:rPr lang="ru-RU" b="1" dirty="0" smtClean="0"/>
              <a:t>звуковая карта </a:t>
            </a:r>
            <a:r>
              <a:rPr lang="ru-RU" dirty="0" smtClean="0"/>
              <a:t>- 8-bit.  </a:t>
            </a:r>
            <a:endParaRPr lang="ru-RU" dirty="0"/>
          </a:p>
        </p:txBody>
      </p:sp>
      <p:pic>
        <p:nvPicPr>
          <p:cNvPr id="4" name="Рисунок 3" descr="s_physi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284984"/>
            <a:ext cx="6696744" cy="331236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Аннотация: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8245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Предлагаемое </a:t>
            </a:r>
            <a:r>
              <a:rPr lang="ru-RU" dirty="0" smtClean="0"/>
              <a:t>изложение школьного курса физики является одной из первых в России попыток создания учебного пособия, использующего уникальные возможности современного </a:t>
            </a:r>
            <a:r>
              <a:rPr lang="ru-RU" dirty="0" err="1" smtClean="0"/>
              <a:t>мультимедийного</a:t>
            </a:r>
            <a:r>
              <a:rPr lang="ru-RU" dirty="0" smtClean="0"/>
              <a:t> ПК и охватывающего все разделы физики 9-11 классов.</a:t>
            </a:r>
            <a:endParaRPr lang="ru-RU" dirty="0"/>
          </a:p>
        </p:txBody>
      </p:sp>
      <p:pic>
        <p:nvPicPr>
          <p:cNvPr id="4" name="Рисунок 3" descr="exam-help-Moscow-tutoring-math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645024"/>
            <a:ext cx="4724400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6309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 </a:t>
            </a: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Возможность </a:t>
            </a: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вызова справочника основных формул школьного курса математики. возможность вызова калькулятора. контрольные тесты и задачи по каждому из разделов курса физики, разделенные на три уровня сложности. Часть задач реально давалась при поступлении в московские вузы (МАДИ, Физфак МГУ). кроме того, в пособие включены видеофрагменты реальных экспериментов.</a:t>
            </a:r>
            <a:endParaRPr lang="ru-RU" sz="3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1844824"/>
            <a:ext cx="4546848" cy="9967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1С:Школа.  Физика, 10–11 </a:t>
            </a:r>
            <a:r>
              <a:rPr lang="ru-RU" sz="3200" b="1" dirty="0" err="1" smtClean="0">
                <a:solidFill>
                  <a:srgbClr val="7030A0"/>
                </a:solidFill>
                <a:latin typeface="Monotype Corsiva" pitchFamily="66" charset="0"/>
              </a:rPr>
              <a:t>кл</a:t>
            </a:r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. </a:t>
            </a:r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 Подготовка </a:t>
            </a:r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к ЕГЭ</a:t>
            </a:r>
            <a:endParaRPr lang="ru-RU" sz="32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PhysEGE_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764704"/>
            <a:ext cx="3600400" cy="460851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32859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Разработчик     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«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1С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»</a:t>
            </a:r>
          </a:p>
          <a:p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Дата выхода    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05.11.2004</a:t>
            </a:r>
          </a:p>
          <a:p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Рекомендованная</a:t>
            </a:r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/>
            </a:r>
            <a:b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розничная цена, </a:t>
            </a:r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руб.  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240,00</a:t>
            </a:r>
          </a:p>
          <a:p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Дополнительная </a:t>
            </a:r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лицензия</a:t>
            </a:r>
            <a:b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на 15 р.м., </a:t>
            </a:r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руб.   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3240,00</a:t>
            </a:r>
          </a:p>
          <a:p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Дополнительная </a:t>
            </a:r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лицензия</a:t>
            </a:r>
            <a:b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на образовательное учреждение, руб</a:t>
            </a:r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.  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5760,00</a:t>
            </a:r>
            <a:endParaRPr lang="ru-RU" sz="3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Monotype Corsiva" pitchFamily="66" charset="0"/>
              </a:rPr>
              <a:t>Описание продукта:</a:t>
            </a:r>
            <a:endParaRPr lang="ru-RU" sz="4000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Образовательный </a:t>
            </a:r>
            <a:r>
              <a:rPr lang="ru-RU" dirty="0" smtClean="0"/>
              <a:t>комплекс (ОК) для подготовки к единому государственному экзамену (ЕГЭ) представляет собой набор справочных материалов, заданий и тренажёров разного типа, предназначенных для повторения и закрепления учебного материала по курсу физики для средней школы. В состав ОК входит система контрольно-диагностических тестов для анализа уровня освоения отдельных тем и </a:t>
            </a:r>
            <a:r>
              <a:rPr lang="ru-RU" dirty="0" smtClean="0"/>
              <a:t>всего школьного </a:t>
            </a:r>
            <a:r>
              <a:rPr lang="ru-RU" dirty="0" smtClean="0"/>
              <a:t>курса физики. После выполнения контрольно-диагностического теста автоматически выдаются индивидуальные </a:t>
            </a:r>
            <a:r>
              <a:rPr lang="ru-RU" dirty="0" smtClean="0"/>
              <a:t>рекомендации по </a:t>
            </a:r>
            <a:r>
              <a:rPr lang="ru-RU" dirty="0" smtClean="0"/>
              <a:t>использованию ОК для ликвидации пробелов в знаниях. ОК снабжен электронной системой поиска, которая позволяет находить объекты и компоновать их для формирования индивидуальных траекторий учащихся при их подготовке к экзамену.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274638"/>
            <a:ext cx="4752528" cy="200223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Monotype Corsiva" pitchFamily="66" charset="0"/>
              </a:rPr>
              <a:t>1С:Школа.  Физика, 10 </a:t>
            </a:r>
            <a:r>
              <a:rPr lang="ru-RU" b="1" dirty="0" err="1">
                <a:solidFill>
                  <a:srgbClr val="FF0000"/>
                </a:solidFill>
                <a:latin typeface="Monotype Corsiva" pitchFamily="66" charset="0"/>
              </a:rPr>
              <a:t>кл</a:t>
            </a:r>
            <a:r>
              <a:rPr lang="ru-RU" b="1" dirty="0">
                <a:solidFill>
                  <a:srgbClr val="FF0000"/>
                </a:solidFill>
                <a:latin typeface="Monotype Corsiva" pitchFamily="66" charset="0"/>
              </a:rPr>
              <a:t>.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8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3600400" cy="432048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ysics-teach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88640"/>
            <a:ext cx="4824536" cy="6381328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19442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Таким образом, ОК содержит новые дидактические материалы, которые принципиально не могут быть реализованы в </a:t>
            </a:r>
            <a:r>
              <a:rPr lang="ru-RU" sz="2800" dirty="0" smtClean="0">
                <a:latin typeface="Monotype Corsiva" pitchFamily="66" charset="0"/>
              </a:rPr>
              <a:t>рамках полиграфического </a:t>
            </a:r>
            <a:r>
              <a:rPr lang="ru-RU" sz="2800" dirty="0" smtClean="0">
                <a:latin typeface="Monotype Corsiva" pitchFamily="66" charset="0"/>
              </a:rPr>
              <a:t>издания, должны повысить эффективность подготовки к ЕГЭ и могут быть использованы как при обучении, так и </a:t>
            </a:r>
            <a:r>
              <a:rPr lang="ru-RU" sz="2800" dirty="0" smtClean="0">
                <a:latin typeface="Monotype Corsiva" pitchFamily="66" charset="0"/>
              </a:rPr>
              <a:t>при подготовке</a:t>
            </a:r>
            <a:r>
              <a:rPr lang="ru-RU" sz="2800" dirty="0" smtClean="0">
                <a:latin typeface="Monotype Corsiva" pitchFamily="66" charset="0"/>
              </a:rPr>
              <a:t> к экзаменам.</a:t>
            </a:r>
          </a:p>
          <a:p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4" name="Рисунок 3" descr="39514569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852936"/>
            <a:ext cx="2448272" cy="37444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075240" cy="57606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Разработчик                         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«1С»</a:t>
            </a: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Дата выхода                          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07.02.2008</a:t>
            </a: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Рекомендованная</a:t>
            </a:r>
            <a:r>
              <a:rPr lang="ru-RU" sz="3600" b="1" dirty="0">
                <a:latin typeface="Monotype Corsiva" pitchFamily="66" charset="0"/>
              </a:rPr>
              <a:t/>
            </a:r>
            <a:br>
              <a:rPr lang="ru-RU" sz="3600" b="1" dirty="0">
                <a:latin typeface="Monotype Corsiva" pitchFamily="66" charset="0"/>
              </a:rPr>
            </a:br>
            <a:r>
              <a:rPr lang="ru-RU" sz="3600" b="1" dirty="0">
                <a:latin typeface="Monotype Corsiva" pitchFamily="66" charset="0"/>
              </a:rPr>
              <a:t>розничная цена,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                 руб.188,00</a:t>
            </a: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Дополнительная </a:t>
            </a:r>
            <a:r>
              <a:rPr lang="ru-RU" sz="3600" b="1" dirty="0">
                <a:latin typeface="Monotype Corsiva" pitchFamily="66" charset="0"/>
              </a:rPr>
              <a:t>лицензия</a:t>
            </a:r>
            <a:br>
              <a:rPr lang="ru-RU" sz="3600" b="1" dirty="0">
                <a:latin typeface="Monotype Corsiva" pitchFamily="66" charset="0"/>
              </a:rPr>
            </a:br>
            <a:r>
              <a:rPr lang="ru-RU" sz="3600" b="1" dirty="0">
                <a:latin typeface="Monotype Corsiva" pitchFamily="66" charset="0"/>
              </a:rPr>
              <a:t>на 15 р.м., </a:t>
            </a:r>
            <a:r>
              <a:rPr lang="ru-RU" sz="3600" b="1" dirty="0" smtClean="0">
                <a:latin typeface="Monotype Corsiva" pitchFamily="66" charset="0"/>
              </a:rPr>
              <a:t>                             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руб.2538,00</a:t>
            </a: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Дополнительная </a:t>
            </a:r>
            <a:r>
              <a:rPr lang="ru-RU" sz="3600" b="1" dirty="0">
                <a:latin typeface="Monotype Corsiva" pitchFamily="66" charset="0"/>
              </a:rPr>
              <a:t>лицензия</a:t>
            </a:r>
            <a:br>
              <a:rPr lang="ru-RU" sz="3600" b="1" dirty="0">
                <a:latin typeface="Monotype Corsiva" pitchFamily="66" charset="0"/>
              </a:rPr>
            </a:br>
            <a:r>
              <a:rPr lang="ru-RU" sz="3600" b="1" dirty="0">
                <a:latin typeface="Monotype Corsiva" pitchFamily="66" charset="0"/>
              </a:rPr>
              <a:t>на образовательное учреждение, </a:t>
            </a:r>
            <a:r>
              <a:rPr lang="ru-RU" sz="3600" b="1" dirty="0" smtClean="0">
                <a:latin typeface="Monotype Corsiva" pitchFamily="66" charset="0"/>
              </a:rPr>
              <a:t>            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руб.4512,00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424936" cy="633670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99176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Описание продукта: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Образовательный комплекс (ОК) </a:t>
            </a:r>
            <a:r>
              <a:rPr 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«Физика, 10 </a:t>
            </a:r>
            <a:r>
              <a:rPr lang="ru-RU" sz="3000" b="1" dirty="0" err="1" smtClean="0">
                <a:solidFill>
                  <a:srgbClr val="002060"/>
                </a:solidFill>
                <a:latin typeface="Monotype Corsiva" pitchFamily="66" charset="0"/>
              </a:rPr>
              <a:t>кл</a:t>
            </a:r>
            <a:r>
              <a:rPr 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.»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 содержит электронную версию учебника «Физика, 10 класс» Г. А. 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Чижова и 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Н. К. 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Ханнанова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 (издательство «Дрофа», 2003) для классов с углубленным изучением физики, набор обучающих интерактивных 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заданий к 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каждому параграфу учебника, набор презентаций к каждому уроку курса, исследовательские задания, тексты для распечатки письменных контрольных работ по каждому крупному разделу курса и галерею мультимедиа-объектов для создания собственных презентаций.</a:t>
            </a:r>
            <a:endParaRPr lang="ru-RU" sz="3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420b99fe24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712968" cy="633670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229600" cy="73174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В 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состав образовательного комплекса включены обучающие, справочные, иллюстративные материалы: </a:t>
            </a:r>
            <a:r>
              <a:rPr lang="ru-RU" sz="2800" dirty="0" smtClean="0">
                <a:latin typeface="Monotype Corsiva" pitchFamily="66" charset="0"/>
              </a:rPr>
              <a:t/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1</a:t>
            </a:r>
            <a:r>
              <a:rPr lang="ru-RU" sz="2800" b="1" dirty="0" smtClean="0">
                <a:latin typeface="Monotype Corsiva" pitchFamily="66" charset="0"/>
              </a:rPr>
              <a:t>. Учебник</a:t>
            </a:r>
            <a:endParaRPr lang="ru-RU" sz="2800" dirty="0" smtClean="0">
              <a:latin typeface="Monotype Corsiva" pitchFamily="66" charset="0"/>
            </a:endParaRPr>
          </a:p>
          <a:p>
            <a:r>
              <a:rPr lang="ru-RU" sz="2800" dirty="0" smtClean="0">
                <a:latin typeface="Monotype Corsiva" pitchFamily="66" charset="0"/>
              </a:rPr>
              <a:t>Включает семь глав:</a:t>
            </a:r>
          </a:p>
          <a:p>
            <a:r>
              <a:rPr lang="ru-RU" sz="2800" dirty="0" smtClean="0">
                <a:latin typeface="Monotype Corsiva" pitchFamily="66" charset="0"/>
              </a:rPr>
              <a:t>Глава 1. Научные основы физики</a:t>
            </a:r>
          </a:p>
          <a:p>
            <a:r>
              <a:rPr lang="ru-RU" sz="2800" dirty="0" smtClean="0">
                <a:latin typeface="Monotype Corsiva" pitchFamily="66" charset="0"/>
              </a:rPr>
              <a:t>Глава 2. Кинематика</a:t>
            </a:r>
          </a:p>
          <a:p>
            <a:r>
              <a:rPr lang="ru-RU" sz="2800" dirty="0" smtClean="0">
                <a:latin typeface="Monotype Corsiva" pitchFamily="66" charset="0"/>
              </a:rPr>
              <a:t>Глава 3. Законы динамики</a:t>
            </a:r>
          </a:p>
          <a:p>
            <a:r>
              <a:rPr lang="ru-RU" sz="2800" dirty="0" smtClean="0">
                <a:latin typeface="Monotype Corsiva" pitchFamily="66" charset="0"/>
              </a:rPr>
              <a:t>Глава 4. Законы сохранения импульса и энергии</a:t>
            </a:r>
          </a:p>
          <a:p>
            <a:r>
              <a:rPr lang="ru-RU" sz="2800" dirty="0" smtClean="0">
                <a:latin typeface="Monotype Corsiva" pitchFamily="66" charset="0"/>
              </a:rPr>
              <a:t>Глава 5. Движение жидких и газообразных тел</a:t>
            </a:r>
          </a:p>
          <a:p>
            <a:r>
              <a:rPr lang="ru-RU" sz="2800" dirty="0" smtClean="0">
                <a:latin typeface="Monotype Corsiva" pitchFamily="66" charset="0"/>
              </a:rPr>
              <a:t>Глава 6. Молекулярно-кинетическая теория и термодинамика</a:t>
            </a:r>
          </a:p>
          <a:p>
            <a:r>
              <a:rPr lang="ru-RU" sz="2800" dirty="0" smtClean="0">
                <a:latin typeface="Monotype Corsiva" pitchFamily="66" charset="0"/>
              </a:rPr>
              <a:t>Глава 7. Электростатика</a:t>
            </a:r>
          </a:p>
          <a:p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tom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12968" cy="640871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565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100" b="1" dirty="0" smtClean="0">
                <a:latin typeface="Monotype Corsiva" pitchFamily="66" charset="0"/>
              </a:rPr>
              <a:t>2. Галерея</a:t>
            </a:r>
            <a:endParaRPr lang="ru-RU" sz="4100" dirty="0" smtClean="0">
              <a:latin typeface="Monotype Corsiva" pitchFamily="66" charset="0"/>
            </a:endParaRPr>
          </a:p>
          <a:p>
            <a:r>
              <a:rPr lang="ru-RU" sz="4100" dirty="0" smtClean="0">
                <a:latin typeface="Monotype Corsiva" pitchFamily="66" charset="0"/>
              </a:rPr>
              <a:t>Содержит </a:t>
            </a:r>
            <a:r>
              <a:rPr lang="ru-RU" sz="4100" dirty="0" smtClean="0">
                <a:latin typeface="Monotype Corsiva" pitchFamily="66" charset="0"/>
              </a:rPr>
              <a:t>все </a:t>
            </a:r>
            <a:r>
              <a:rPr lang="ru-RU" sz="4100" dirty="0" err="1" smtClean="0">
                <a:latin typeface="Monotype Corsiva" pitchFamily="66" charset="0"/>
              </a:rPr>
              <a:t>медиаобъекты</a:t>
            </a:r>
            <a:r>
              <a:rPr lang="ru-RU" sz="4100" dirty="0" smtClean="0">
                <a:latin typeface="Monotype Corsiva" pitchFamily="66" charset="0"/>
              </a:rPr>
              <a:t>, представленные в ОК и разбитые на группы:</a:t>
            </a:r>
          </a:p>
          <a:p>
            <a:r>
              <a:rPr lang="ru-RU" sz="4100" dirty="0" smtClean="0">
                <a:latin typeface="Monotype Corsiva" pitchFamily="66" charset="0"/>
              </a:rPr>
              <a:t>Анимации и видеофрагменты</a:t>
            </a:r>
          </a:p>
          <a:p>
            <a:r>
              <a:rPr lang="ru-RU" sz="4100" dirty="0" smtClean="0">
                <a:latin typeface="Monotype Corsiva" pitchFamily="66" charset="0"/>
              </a:rPr>
              <a:t>Интерактивные модели</a:t>
            </a:r>
          </a:p>
          <a:p>
            <a:r>
              <a:rPr lang="ru-RU" sz="4100" dirty="0" smtClean="0">
                <a:latin typeface="Monotype Corsiva" pitchFamily="66" charset="0"/>
              </a:rPr>
              <a:t>Контрольные работы</a:t>
            </a:r>
          </a:p>
          <a:p>
            <a:r>
              <a:rPr lang="ru-RU" sz="4100" dirty="0" smtClean="0">
                <a:latin typeface="Monotype Corsiva" pitchFamily="66" charset="0"/>
              </a:rPr>
              <a:t>Обучающие задания</a:t>
            </a:r>
          </a:p>
          <a:p>
            <a:r>
              <a:rPr lang="ru-RU" sz="4100" dirty="0" smtClean="0">
                <a:latin typeface="Monotype Corsiva" pitchFamily="66" charset="0"/>
              </a:rPr>
              <a:t>Подборки обучающих заданий</a:t>
            </a:r>
          </a:p>
          <a:p>
            <a:r>
              <a:rPr lang="ru-RU" sz="4100" dirty="0" smtClean="0">
                <a:latin typeface="Monotype Corsiva" pitchFamily="66" charset="0"/>
              </a:rPr>
              <a:t>Презентации</a:t>
            </a:r>
          </a:p>
          <a:p>
            <a:r>
              <a:rPr lang="ru-RU" sz="4100" dirty="0" smtClean="0">
                <a:latin typeface="Monotype Corsiva" pitchFamily="66" charset="0"/>
              </a:rPr>
              <a:t>Рисунки (в том числе интерактивные)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206</Words>
  <Application>Microsoft Office PowerPoint</Application>
  <PresentationFormat>Экран (4:3)</PresentationFormat>
  <Paragraphs>51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Обучающие и развивающие программы по физике в старшей школе </vt:lpstr>
      <vt:lpstr>1С:Школа.  Физика, 10 кл.</vt:lpstr>
      <vt:lpstr>Слайд 3</vt:lpstr>
      <vt:lpstr>Слайд 4</vt:lpstr>
      <vt:lpstr>Описание продукта:</vt:lpstr>
      <vt:lpstr>Слайд 6</vt:lpstr>
      <vt:lpstr>Слайд 7</vt:lpstr>
      <vt:lpstr>Слайд 8</vt:lpstr>
      <vt:lpstr>Слайд 9</vt:lpstr>
      <vt:lpstr>Слайд 10</vt:lpstr>
      <vt:lpstr>Слайд 11</vt:lpstr>
      <vt:lpstr>1С:Репетитор : Физика</vt:lpstr>
      <vt:lpstr>Слайд 13</vt:lpstr>
      <vt:lpstr>Системные требования: </vt:lpstr>
      <vt:lpstr>Аннотация:</vt:lpstr>
      <vt:lpstr>Слайд 16</vt:lpstr>
      <vt:lpstr>1С:Школа.  Физика, 10–11 кл.  Подготовка к ЕГЭ</vt:lpstr>
      <vt:lpstr>Слайд 18</vt:lpstr>
      <vt:lpstr>Описание продукта: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Обучающие и развивающие программы по физике в старшей школе</dc:title>
  <dc:creator>1</dc:creator>
  <cp:lastModifiedBy>1</cp:lastModifiedBy>
  <cp:revision>10</cp:revision>
  <dcterms:created xsi:type="dcterms:W3CDTF">2012-01-18T18:08:50Z</dcterms:created>
  <dcterms:modified xsi:type="dcterms:W3CDTF">2012-01-18T19:48:10Z</dcterms:modified>
</cp:coreProperties>
</file>