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73" r:id="rId2"/>
    <p:sldId id="256" r:id="rId3"/>
    <p:sldId id="274" r:id="rId4"/>
    <p:sldId id="275" r:id="rId5"/>
    <p:sldId id="276" r:id="rId6"/>
    <p:sldId id="260" r:id="rId7"/>
    <p:sldId id="261" r:id="rId8"/>
    <p:sldId id="262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63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59" autoAdjust="0"/>
    <p:restoredTop sz="94660"/>
  </p:normalViewPr>
  <p:slideViewPr>
    <p:cSldViewPr>
      <p:cViewPr varScale="1">
        <p:scale>
          <a:sx n="74" d="100"/>
          <a:sy n="74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obr.1c.ru/" TargetMode="External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6888480" cy="4876800"/>
          </a:xfrm>
        </p:spPr>
        <p:txBody>
          <a:bodyPr>
            <a:noAutofit/>
          </a:bodyPr>
          <a:lstStyle/>
          <a:p>
            <a:r>
              <a:rPr lang="ru-RU" sz="7200" i="1" dirty="0" smtClean="0">
                <a:solidFill>
                  <a:srgbClr val="0070C0"/>
                </a:solidFill>
                <a:latin typeface="Monotype Corsiva" pitchFamily="66" charset="0"/>
              </a:rPr>
              <a:t>Обучающие и развивающие программы по информатике</a:t>
            </a:r>
            <a:br>
              <a:rPr lang="ru-RU" sz="7200" i="1" dirty="0" smtClean="0">
                <a:solidFill>
                  <a:srgbClr val="0070C0"/>
                </a:solidFill>
                <a:latin typeface="Monotype Corsiva" pitchFamily="66" charset="0"/>
              </a:rPr>
            </a:br>
            <a:endParaRPr lang="ru-RU" sz="7200" i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pic>
        <p:nvPicPr>
          <p:cNvPr id="3" name="Рисунок 2" descr="01-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3810000"/>
            <a:ext cx="2895600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47800" y="152400"/>
            <a:ext cx="5727192" cy="62484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Разработчик  </a:t>
            </a:r>
            <a:r>
              <a:rPr lang="ru-RU" b="1" dirty="0" smtClean="0"/>
              <a:t>«</a:t>
            </a:r>
            <a:r>
              <a:rPr lang="ru-RU" b="1" dirty="0" err="1" smtClean="0"/>
              <a:t>МультиМедиа</a:t>
            </a:r>
            <a:r>
              <a:rPr lang="ru-RU" b="1" dirty="0" smtClean="0"/>
              <a:t> Технологии и Дистанционное Обучение»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Дата выхода </a:t>
            </a:r>
            <a:r>
              <a:rPr lang="ru-RU" b="1" dirty="0" smtClean="0"/>
              <a:t>21.09.2007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Рекомендованная розничная цена, руб. </a:t>
            </a:r>
            <a:r>
              <a:rPr lang="ru-RU" b="1" dirty="0" smtClean="0"/>
              <a:t>228,00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4114800"/>
            <a:ext cx="3291840" cy="246335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467600" cy="655638"/>
          </a:xfrm>
        </p:spPr>
        <p:txBody>
          <a:bodyPr/>
          <a:lstStyle/>
          <a:p>
            <a:pPr algn="ctr"/>
            <a:r>
              <a:rPr lang="ru-RU" b="1" dirty="0" smtClean="0"/>
              <a:t>Описание продукта: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62484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rgbClr val="7030A0"/>
                </a:solidFill>
              </a:rPr>
              <a:t>В предлагаемом пособии рассмотрена программа  </a:t>
            </a:r>
            <a:r>
              <a:rPr lang="ru-RU" dirty="0" err="1" smtClean="0">
                <a:solidFill>
                  <a:srgbClr val="7030A0"/>
                </a:solidFill>
              </a:rPr>
              <a:t>Microsoft</a:t>
            </a:r>
            <a:r>
              <a:rPr lang="ru-RU" dirty="0" smtClean="0">
                <a:solidFill>
                  <a:srgbClr val="7030A0"/>
                </a:solidFill>
              </a:rPr>
              <a:t>  </a:t>
            </a:r>
            <a:r>
              <a:rPr lang="ru-RU" dirty="0" err="1" smtClean="0">
                <a:solidFill>
                  <a:srgbClr val="7030A0"/>
                </a:solidFill>
              </a:rPr>
              <a:t>Word</a:t>
            </a:r>
            <a:r>
              <a:rPr lang="ru-RU" dirty="0" smtClean="0">
                <a:solidFill>
                  <a:srgbClr val="7030A0"/>
                </a:solidFill>
              </a:rPr>
              <a:t> 2007. На протяжении всего учебного курса </a:t>
            </a:r>
            <a:r>
              <a:rPr lang="ru-RU" b="1" dirty="0" err="1" smtClean="0">
                <a:solidFill>
                  <a:srgbClr val="7030A0"/>
                </a:solidFill>
              </a:rPr>
              <a:t>TeachPro</a:t>
            </a:r>
            <a:r>
              <a:rPr lang="ru-RU" b="1" dirty="0" smtClean="0">
                <a:solidFill>
                  <a:srgbClr val="7030A0"/>
                </a:solidFill>
              </a:rPr>
              <a:t>  </a:t>
            </a:r>
            <a:r>
              <a:rPr lang="ru-RU" b="1" dirty="0" err="1" smtClean="0">
                <a:solidFill>
                  <a:srgbClr val="7030A0"/>
                </a:solidFill>
              </a:rPr>
              <a:t>Microsoft</a:t>
            </a:r>
            <a:r>
              <a:rPr lang="ru-RU" b="1" dirty="0" smtClean="0">
                <a:solidFill>
                  <a:srgbClr val="7030A0"/>
                </a:solidFill>
              </a:rPr>
              <a:t>  </a:t>
            </a:r>
            <a:r>
              <a:rPr lang="ru-RU" b="1" dirty="0" err="1" smtClean="0">
                <a:solidFill>
                  <a:srgbClr val="7030A0"/>
                </a:solidFill>
              </a:rPr>
              <a:t>Word</a:t>
            </a:r>
            <a:r>
              <a:rPr lang="ru-RU" b="1" dirty="0" smtClean="0">
                <a:solidFill>
                  <a:srgbClr val="7030A0"/>
                </a:solidFill>
              </a:rPr>
              <a:t> 2007</a:t>
            </a:r>
            <a:r>
              <a:rPr lang="ru-RU" dirty="0" smtClean="0">
                <a:solidFill>
                  <a:srgbClr val="7030A0"/>
                </a:solidFill>
              </a:rPr>
              <a:t> слушатель учится вводить данные в документы и обрабатывать их, форматировать тексты, вставлять в документы таблицы, формулы, диаграммы, иллюстрации, создавать шаблоны документов для облегчения своего труда, редактировать документы и т. д. 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 (1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228600"/>
            <a:ext cx="3106454" cy="2935265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533400"/>
            <a:ext cx="574548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Так, команды и функции, которые часто были спрятаны в сложных меню и панелях инструментов, теперь легко найти на проблемно-ориентированных вкладках, содержащих логические группы команд и функций. Множество диалоговых окон заменены раскрывающимися коллекциями, которые отображают доступные параметры, а наглядные подсказки или демонстрационные примеры помогают в выборе нужного параметра.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5410200" cy="3962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  <a:t>Основное новшество интерфейса программы </a:t>
            </a:r>
            <a:r>
              <a:rPr lang="ru-RU" sz="3200" i="1" dirty="0" err="1" smtClean="0">
                <a:solidFill>
                  <a:schemeClr val="accent1">
                    <a:lumMod val="75000"/>
                  </a:schemeClr>
                </a:solidFill>
              </a:rPr>
              <a:t>Microsoft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i="1" dirty="0" err="1" smtClean="0">
                <a:solidFill>
                  <a:schemeClr val="accent1">
                    <a:lumMod val="75000"/>
                  </a:schemeClr>
                </a:solidFill>
              </a:rPr>
              <a:t>Word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  <a:t> 2007 – лента. Это широкая полоса, которая расположена в верхней части окна и содержит все команды. </a:t>
            </a:r>
          </a:p>
          <a:p>
            <a:endParaRPr lang="ru-RU" dirty="0"/>
          </a:p>
        </p:txBody>
      </p:sp>
      <p:pic>
        <p:nvPicPr>
          <p:cNvPr id="4" name="Рисунок 3" descr="i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762000"/>
            <a:ext cx="2511425" cy="28702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600200" y="914400"/>
            <a:ext cx="6114288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</a:t>
            </a:r>
            <a:r>
              <a:rPr lang="ru-RU" sz="3200" b="1" i="1" dirty="0" smtClean="0">
                <a:solidFill>
                  <a:srgbClr val="0070C0"/>
                </a:solidFill>
                <a:latin typeface="Monotype Corsiva" pitchFamily="66" charset="0"/>
              </a:rPr>
              <a:t>Особое внимание в курсе уделено созданию диаграмм в документе, а также новому элементу – </a:t>
            </a:r>
            <a:r>
              <a:rPr lang="ru-RU" sz="3200" b="1" i="1" dirty="0" err="1" smtClean="0">
                <a:solidFill>
                  <a:srgbClr val="0070C0"/>
                </a:solidFill>
                <a:latin typeface="Monotype Corsiva" pitchFamily="66" charset="0"/>
              </a:rPr>
              <a:t>SmartArt</a:t>
            </a:r>
            <a:r>
              <a:rPr lang="ru-RU" sz="3200" b="1" i="1" dirty="0" smtClean="0">
                <a:solidFill>
                  <a:srgbClr val="0070C0"/>
                </a:solidFill>
                <a:latin typeface="Monotype Corsiva" pitchFamily="66" charset="0"/>
              </a:rPr>
              <a:t>. Рассмотрена и тема совместной работы программы </a:t>
            </a:r>
            <a:r>
              <a:rPr lang="ru-RU" sz="3200" b="1" i="1" dirty="0" err="1" smtClean="0">
                <a:solidFill>
                  <a:srgbClr val="0070C0"/>
                </a:solidFill>
                <a:latin typeface="Monotype Corsiva" pitchFamily="66" charset="0"/>
              </a:rPr>
              <a:t>Microsoft</a:t>
            </a:r>
            <a:r>
              <a:rPr lang="ru-RU" sz="3200" b="1" i="1" dirty="0" smtClean="0">
                <a:solidFill>
                  <a:srgbClr val="0070C0"/>
                </a:solidFill>
                <a:latin typeface="Monotype Corsiva" pitchFamily="66" charset="0"/>
              </a:rPr>
              <a:t> </a:t>
            </a:r>
            <a:r>
              <a:rPr lang="ru-RU" sz="3200" b="1" i="1" dirty="0" err="1" smtClean="0">
                <a:solidFill>
                  <a:srgbClr val="0070C0"/>
                </a:solidFill>
                <a:latin typeface="Monotype Corsiva" pitchFamily="66" charset="0"/>
              </a:rPr>
              <a:t>Word</a:t>
            </a:r>
            <a:r>
              <a:rPr lang="ru-RU" sz="3200" b="1" i="1" dirty="0" smtClean="0">
                <a:solidFill>
                  <a:srgbClr val="0070C0"/>
                </a:solidFill>
                <a:latin typeface="Monotype Corsiva" pitchFamily="66" charset="0"/>
              </a:rPr>
              <a:t> 2007 с другими офисными приложениями, а также возможности публикации данных в сети.</a:t>
            </a:r>
            <a:endParaRPr lang="ru-RU" sz="3200" b="1" i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 (1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524000"/>
            <a:ext cx="3429000" cy="340614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352800" y="1524000"/>
            <a:ext cx="5199888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DVD-диск, упакованный в </a:t>
            </a:r>
            <a:r>
              <a:rPr lang="ru-RU" dirty="0" err="1" smtClean="0"/>
              <a:t>DVD-box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Издатель – ЗАО «1С» </a:t>
            </a:r>
            <a:br>
              <a:rPr lang="ru-RU" dirty="0" smtClean="0"/>
            </a:br>
            <a:r>
              <a:rPr lang="ru-RU" dirty="0" smtClean="0"/>
              <a:t>Территория распространения – СНГ и страны Балтии</a:t>
            </a:r>
            <a:br>
              <a:rPr lang="ru-RU" dirty="0" smtClean="0"/>
            </a:br>
            <a:r>
              <a:rPr lang="ru-RU" dirty="0" smtClean="0"/>
              <a:t>Штрих-код: 4601546042811</a:t>
            </a:r>
            <a:br>
              <a:rPr lang="ru-RU" dirty="0" smtClean="0"/>
            </a:br>
            <a:r>
              <a:rPr lang="ru-RU" dirty="0" smtClean="0"/>
              <a:t>ISBN 978-5-9677-0637-0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28800" y="152400"/>
            <a:ext cx="6858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 smtClean="0"/>
              <a:t>Комплектация:</a:t>
            </a:r>
            <a:endParaRPr lang="ru-RU" sz="43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Системные требования:</a:t>
            </a:r>
            <a:r>
              <a:rPr lang="ru-RU" dirty="0" smtClean="0"/>
              <a:t> 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Операционная система </a:t>
            </a:r>
            <a:r>
              <a:rPr lang="ru-RU" dirty="0" err="1" smtClean="0"/>
              <a:t>Windows</a:t>
            </a:r>
            <a:r>
              <a:rPr lang="ru-RU" dirty="0" smtClean="0"/>
              <a:t> 95/98/</a:t>
            </a:r>
            <a:r>
              <a:rPr lang="ru-RU" dirty="0" err="1" smtClean="0"/>
              <a:t>Me</a:t>
            </a:r>
            <a:r>
              <a:rPr lang="ru-RU" dirty="0" smtClean="0"/>
              <a:t>/2000/XP;</a:t>
            </a:r>
          </a:p>
          <a:p>
            <a:r>
              <a:rPr lang="ru-RU" dirty="0" smtClean="0"/>
              <a:t>процессор </a:t>
            </a:r>
            <a:r>
              <a:rPr lang="ru-RU" dirty="0" err="1" smtClean="0"/>
              <a:t>Pentium</a:t>
            </a:r>
            <a:r>
              <a:rPr lang="ru-RU" dirty="0" smtClean="0"/>
              <a:t> II и выше;</a:t>
            </a:r>
          </a:p>
          <a:p>
            <a:r>
              <a:rPr lang="ru-RU" dirty="0" smtClean="0"/>
              <a:t>16 Мб оперативной памяти;</a:t>
            </a:r>
          </a:p>
          <a:p>
            <a:r>
              <a:rPr lang="ru-RU" dirty="0" smtClean="0"/>
              <a:t>видеографический адаптер SVGA 800х600;</a:t>
            </a:r>
          </a:p>
          <a:p>
            <a:r>
              <a:rPr lang="ru-RU" dirty="0" smtClean="0"/>
              <a:t>65 Мб свободного пространства на жестком диске;</a:t>
            </a:r>
          </a:p>
          <a:p>
            <a:r>
              <a:rPr lang="ru-RU" dirty="0" smtClean="0"/>
              <a:t>устройство чтения DVD-ROM 4x;</a:t>
            </a:r>
          </a:p>
          <a:p>
            <a:r>
              <a:rPr lang="ru-RU" dirty="0" smtClean="0"/>
              <a:t>16-битная Windows-совместимая звуковая плата;</a:t>
            </a:r>
          </a:p>
          <a:p>
            <a:r>
              <a:rPr lang="ru-RU" dirty="0" err="1" smtClean="0"/>
              <a:t>Microsoft</a:t>
            </a:r>
            <a:r>
              <a:rPr lang="ru-RU" dirty="0" smtClean="0"/>
              <a:t> </a:t>
            </a:r>
            <a:r>
              <a:rPr lang="ru-RU" dirty="0" err="1" smtClean="0"/>
              <a:t>Internet</a:t>
            </a:r>
            <a:r>
              <a:rPr lang="ru-RU" dirty="0" smtClean="0"/>
              <a:t> </a:t>
            </a:r>
            <a:r>
              <a:rPr lang="ru-RU" dirty="0" err="1" smtClean="0"/>
              <a:t>Explorer</a:t>
            </a:r>
            <a:r>
              <a:rPr lang="ru-RU" dirty="0" smtClean="0"/>
              <a:t> 4.0 или выше;</a:t>
            </a:r>
          </a:p>
          <a:p>
            <a:r>
              <a:rPr lang="ru-RU" dirty="0" smtClean="0"/>
              <a:t>колонки или наушники;</a:t>
            </a:r>
          </a:p>
          <a:p>
            <a:r>
              <a:rPr lang="ru-RU" dirty="0" smtClean="0"/>
              <a:t>мышь.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32004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Источники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581400" y="2209800"/>
            <a:ext cx="5181600" cy="3200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hlinkClick r:id="rId2"/>
              </a:rPr>
              <a:t>http://images. google.ru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7030A0"/>
                </a:solidFill>
              </a:rPr>
              <a:t>-</a:t>
            </a:r>
            <a:r>
              <a:rPr lang="ru-RU" dirty="0" smtClean="0">
                <a:solidFill>
                  <a:srgbClr val="0070C0"/>
                </a:solidFill>
              </a:rPr>
              <a:t>Изображения</a:t>
            </a:r>
          </a:p>
          <a:p>
            <a:r>
              <a:rPr lang="en-US" dirty="0" smtClean="0">
                <a:hlinkClick r:id="rId3"/>
              </a:rPr>
              <a:t>http://obr.1c.ru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7030A0"/>
                </a:solidFill>
              </a:rPr>
              <a:t>-     </a:t>
            </a:r>
            <a:r>
              <a:rPr lang="ru-RU" dirty="0" smtClean="0">
                <a:solidFill>
                  <a:srgbClr val="0070C0"/>
                </a:solidFill>
              </a:rPr>
              <a:t>Образовательные программы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100" dirty="0" err="1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Сапаргалиевой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Адели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5800" y="533400"/>
            <a:ext cx="4648200" cy="46482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1С:Образовательная коллекция.  </a:t>
            </a:r>
            <a:r>
              <a:rPr lang="ru-RU" b="1" dirty="0" err="1" smtClean="0"/>
              <a:t>TeachPro</a:t>
            </a:r>
            <a:r>
              <a:rPr lang="ru-RU" b="1" dirty="0" smtClean="0"/>
              <a:t> Информатика для детей, 1–4 </a:t>
            </a:r>
            <a:r>
              <a:rPr lang="ru-RU" b="1" dirty="0" err="1" smtClean="0"/>
              <a:t>кл</a:t>
            </a:r>
            <a:r>
              <a:rPr lang="ru-RU" b="1" dirty="0" smtClean="0"/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72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28600"/>
            <a:ext cx="4038600" cy="568816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724400"/>
            <a:ext cx="8229600" cy="13990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8610600" cy="6324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Разработчик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«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МультиМедиа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Технологии и Дистанционное Обучение»</a:t>
            </a:r>
          </a:p>
          <a:p>
            <a:pPr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Дата выхода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21.09.2007</a:t>
            </a:r>
          </a:p>
          <a:p>
            <a:pPr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Рекомендованная розничная цена, руб. 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228,00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Рисунок 3" descr="h_pic_informatik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0"/>
            <a:ext cx="5486400" cy="3505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Описание продукта: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Это яркое, увлекательное, весёлое пособие создано для школьников 1–4-х классов. Чтобы помочь детям сделать первый шаг в страну Информатику легко и с удовольствием, задачи в нём представлены в игровой форме. Каждое новое понятие иллюстрируется примерами из обыденной детской жизни (игрушки, зверюшки, фрукты, овощи, семья, сказки), где ребёнку всё знакомо и ничто его не пугает.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Эти занятия развивают у ребёнка абстрактное мышление, способность думать логически, принимать правильные обоснованные решения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school-4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752600"/>
            <a:ext cx="4876800" cy="45339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914400"/>
            <a:ext cx="7498080" cy="3505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sz="3600" b="1" i="1" dirty="0" smtClean="0">
                <a:solidFill>
                  <a:srgbClr val="FF0000"/>
                </a:solidFill>
                <a:latin typeface="Monotype Corsiva" pitchFamily="66" charset="0"/>
              </a:rPr>
              <a:t>Диск может быть использован как для самостоятельного обучения, так и в качестве пособия для работы в классе.</a:t>
            </a:r>
          </a:p>
          <a:p>
            <a:endParaRPr lang="ru-RU" dirty="0"/>
          </a:p>
        </p:txBody>
      </p:sp>
      <p:pic>
        <p:nvPicPr>
          <p:cNvPr id="4" name="Рисунок 3" descr="yravn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2590800"/>
            <a:ext cx="2506509" cy="274796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i="1" u="sng" dirty="0" smtClean="0">
                <a:solidFill>
                  <a:srgbClr val="0070C0"/>
                </a:solidFill>
                <a:latin typeface="Monotype Corsiva" pitchFamily="66" charset="0"/>
              </a:rPr>
              <a:t>Комплектация:</a:t>
            </a:r>
            <a:endParaRPr lang="ru-RU" sz="5400" i="1" u="sng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476488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 </a:t>
            </a:r>
            <a:r>
              <a:rPr lang="ru-RU" dirty="0" smtClean="0"/>
              <a:t>CD-диск, упакованный в DVD-бокс </a:t>
            </a:r>
            <a:br>
              <a:rPr lang="ru-RU" dirty="0" smtClean="0"/>
            </a:br>
            <a:r>
              <a:rPr lang="ru-RU" dirty="0" smtClean="0"/>
              <a:t>Разработчик – ООО «</a:t>
            </a:r>
            <a:r>
              <a:rPr lang="ru-RU" dirty="0" err="1" smtClean="0"/>
              <a:t>МультиМедиа</a:t>
            </a:r>
            <a:r>
              <a:rPr lang="ru-RU" dirty="0" smtClean="0"/>
              <a:t> технологии и Дистанционное Обучение» </a:t>
            </a:r>
            <a:br>
              <a:rPr lang="ru-RU" dirty="0" smtClean="0"/>
            </a:br>
            <a:r>
              <a:rPr lang="ru-RU" dirty="0" smtClean="0"/>
              <a:t>Издатель – ООО «1С-Паблишинг» </a:t>
            </a:r>
            <a:br>
              <a:rPr lang="ru-RU" dirty="0" smtClean="0"/>
            </a:br>
            <a:r>
              <a:rPr lang="ru-RU" dirty="0" smtClean="0"/>
              <a:t>Территория распространения – СНГ и страны Балтии</a:t>
            </a:r>
            <a:br>
              <a:rPr lang="ru-RU" dirty="0" smtClean="0"/>
            </a:br>
            <a:r>
              <a:rPr lang="ru-RU" dirty="0" smtClean="0"/>
              <a:t>Штрих-код: 4601546042057 </a:t>
            </a:r>
            <a:br>
              <a:rPr lang="ru-RU" dirty="0" smtClean="0"/>
            </a:br>
            <a:r>
              <a:rPr lang="ru-RU" dirty="0" smtClean="0"/>
              <a:t>ISBN 978-5-9677-0613-4</a:t>
            </a:r>
          </a:p>
          <a:p>
            <a:pPr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6" name="Рисунок 5" descr="11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3581400"/>
            <a:ext cx="2857500" cy="27336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1143000"/>
          </a:xfrm>
        </p:spPr>
        <p:txBody>
          <a:bodyPr/>
          <a:lstStyle/>
          <a:p>
            <a:pPr algn="ctr"/>
            <a:r>
              <a:rPr lang="ru-RU" dirty="0" smtClean="0"/>
              <a:t>В пособии доступны: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7467600" cy="4873752"/>
          </a:xfrm>
        </p:spPr>
        <p:txBody>
          <a:bodyPr>
            <a:normAutofit/>
          </a:bodyPr>
          <a:lstStyle/>
          <a:p>
            <a:r>
              <a:rPr lang="ru-RU" dirty="0" smtClean="0"/>
              <a:t>105 лекций общей длительностью более 15 часов</a:t>
            </a:r>
          </a:p>
          <a:p>
            <a:r>
              <a:rPr lang="ru-RU" dirty="0" smtClean="0"/>
              <a:t>1563 контрольных вопроса</a:t>
            </a:r>
          </a:p>
          <a:p>
            <a:r>
              <a:rPr lang="ru-RU" dirty="0" smtClean="0"/>
              <a:t>154 тестовых задания</a:t>
            </a:r>
          </a:p>
          <a:p>
            <a:r>
              <a:rPr lang="ru-RU" dirty="0" smtClean="0"/>
              <a:t>Ведение статистики по ходу обучения</a:t>
            </a:r>
          </a:p>
          <a:p>
            <a:r>
              <a:rPr lang="ru-RU" dirty="0" smtClean="0"/>
              <a:t>Система поиска и навигации</a:t>
            </a:r>
          </a:p>
          <a:p>
            <a:r>
              <a:rPr lang="ru-RU" dirty="0" smtClean="0"/>
              <a:t>Возможность группового обучения</a:t>
            </a:r>
          </a:p>
          <a:p>
            <a:endParaRPr lang="ru-RU" dirty="0"/>
          </a:p>
        </p:txBody>
      </p:sp>
      <p:pic>
        <p:nvPicPr>
          <p:cNvPr id="4" name="Рисунок 3" descr="3839085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4267200"/>
            <a:ext cx="36576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98080" cy="1524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1С:Мир компьютера.  </a:t>
            </a:r>
            <a:r>
              <a:rPr lang="ru-RU" sz="2800" b="1" dirty="0" err="1" smtClean="0"/>
              <a:t>TeachPro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Microsoft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Word</a:t>
            </a:r>
            <a:r>
              <a:rPr lang="ru-RU" sz="2800" b="1" dirty="0" smtClean="0"/>
              <a:t> 2007</a:t>
            </a:r>
            <a:endParaRPr lang="ru-RU" sz="26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35608" y="2286000"/>
            <a:ext cx="7498080" cy="39624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4" name="Рисунок 3" descr="1141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1524000"/>
            <a:ext cx="4000501" cy="51054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238</TotalTime>
  <Words>202</Words>
  <Application>Microsoft Office PowerPoint</Application>
  <PresentationFormat>Экран (4:3)</PresentationFormat>
  <Paragraphs>53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Обучающие и развивающие программы по информатике </vt:lpstr>
      <vt:lpstr>Слайд 2</vt:lpstr>
      <vt:lpstr>Слайд 3</vt:lpstr>
      <vt:lpstr>Описание продукта:</vt:lpstr>
      <vt:lpstr>Эти занятия развивают у ребёнка абстрактное мышление, способность думать логически, принимать правильные обоснованные решения.</vt:lpstr>
      <vt:lpstr>Слайд 6</vt:lpstr>
      <vt:lpstr>Комплектация:</vt:lpstr>
      <vt:lpstr>В пособии доступны:</vt:lpstr>
      <vt:lpstr>1С:Мир компьютера.  TeachPro Microsoft Word 2007</vt:lpstr>
      <vt:lpstr>Слайд 10</vt:lpstr>
      <vt:lpstr>Описание продукта:</vt:lpstr>
      <vt:lpstr>Слайд 12</vt:lpstr>
      <vt:lpstr>Слайд 13</vt:lpstr>
      <vt:lpstr>Слайд 14</vt:lpstr>
      <vt:lpstr>Слайд 15</vt:lpstr>
      <vt:lpstr>Системные требования: 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ТАНЕЧКА</dc:creator>
  <cp:lastModifiedBy>Admin</cp:lastModifiedBy>
  <cp:revision>28</cp:revision>
  <dcterms:created xsi:type="dcterms:W3CDTF">2011-10-11T15:28:35Z</dcterms:created>
  <dcterms:modified xsi:type="dcterms:W3CDTF">2011-12-01T14:04:31Z</dcterms:modified>
</cp:coreProperties>
</file>