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8" r:id="rId5"/>
    <p:sldId id="273" r:id="rId6"/>
    <p:sldId id="274" r:id="rId7"/>
    <p:sldId id="275" r:id="rId8"/>
    <p:sldId id="276" r:id="rId9"/>
    <p:sldId id="267" r:id="rId10"/>
    <p:sldId id="262" r:id="rId11"/>
    <p:sldId id="263" r:id="rId12"/>
    <p:sldId id="265" r:id="rId13"/>
    <p:sldId id="266" r:id="rId14"/>
    <p:sldId id="264" r:id="rId15"/>
    <p:sldId id="270" r:id="rId16"/>
    <p:sldId id="257" r:id="rId17"/>
    <p:sldId id="277" r:id="rId18"/>
    <p:sldId id="281" r:id="rId19"/>
    <p:sldId id="269" r:id="rId20"/>
    <p:sldId id="271" r:id="rId21"/>
    <p:sldId id="278" r:id="rId22"/>
    <p:sldId id="279" r:id="rId23"/>
    <p:sldId id="272" r:id="rId24"/>
    <p:sldId id="280" r:id="rId25"/>
    <p:sldId id="25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22.wmf"/><Relationship Id="rId5" Type="http://schemas.openxmlformats.org/officeDocument/2006/relationships/image" Target="../media/image40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D887-FD92-4F07-A7A3-3B975C9F2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9A95-0B08-430D-8553-234C0D89B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D463-A108-4B58-B1F7-5207F2277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1E07-8020-4D1B-A145-2FAE42929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6D00-7F71-4351-8763-8D0A8E788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E717-2F33-49C6-994F-E31936A4A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0BFE-19AE-43AF-B98C-8AE748FF7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E9D7-D28E-4B5D-A7C4-6D9F31DE1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0CF4-CCFC-46E1-9F7E-185FE423A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D7BE-13D8-4C4C-B8B5-AEAD9B679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7557-7928-4AA6-A721-2D81C3E39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8FF8F0-B9D5-494D-84D8-1CA0FDED0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4.wmf"/><Relationship Id="rId5" Type="http://schemas.openxmlformats.org/officeDocument/2006/relationships/image" Target="../media/image20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7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0.wmf"/><Relationship Id="rId3" Type="http://schemas.openxmlformats.org/officeDocument/2006/relationships/image" Target="../media/image41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6.wmf"/><Relationship Id="rId3" Type="http://schemas.openxmlformats.org/officeDocument/2006/relationships/image" Target="../media/image47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&#1056;&#1072;&#1073;&#1086;&#1095;&#1080;&#1081;%20&#1089;&#1090;&#1086;&#1083;\Disk%201\210123\img1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2971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/>
              <a:t>В мир обыкновенных дробей</a:t>
            </a:r>
            <a:r>
              <a:rPr lang="ru-RU" smtClean="0"/>
              <a:t>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Автор: Рожкова Т.В.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1000"/>
            <a:ext cx="7010400" cy="609600"/>
          </a:xfrm>
          <a:solidFill>
            <a:schemeClr val="accent2"/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Путешествие за знаниями</a:t>
            </a:r>
          </a:p>
        </p:txBody>
      </p:sp>
      <p:pic>
        <p:nvPicPr>
          <p:cNvPr id="8197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9550" y="3057525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:\Documents and Settings\Admin\Мои документы\картинки\Анимашки\Анимашки_ClipArt\BD13634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57200"/>
            <a:ext cx="1390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354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1774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j0354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0"/>
            <a:ext cx="1774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200400"/>
            <a:ext cx="2667000" cy="476250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eaLnBrk="1" hangingPunct="1"/>
            <a:r>
              <a:rPr lang="ru-RU" sz="3200" smtClean="0"/>
              <a:t>Дробная черта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 rot="20528239">
            <a:off x="2971800" y="1295400"/>
            <a:ext cx="2743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числитель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rot="1066680">
            <a:off x="2971800" y="4648200"/>
            <a:ext cx="2743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знаменатель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5791200" y="3200400"/>
            <a:ext cx="2667000" cy="4762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>
                <a:latin typeface="+mj-lt"/>
                <a:ea typeface="+mj-ea"/>
                <a:cs typeface="+mj-cs"/>
              </a:rPr>
              <a:t>Дробная черта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15000" y="2667000"/>
            <a:ext cx="2743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числитель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803900" y="3833813"/>
            <a:ext cx="2743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знаменатель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715000" y="1143000"/>
            <a:ext cx="2743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0" b="1" dirty="0">
                <a:solidFill>
                  <a:srgbClr val="C00000"/>
                </a:solidFill>
                <a:latin typeface="+mn-lt"/>
              </a:rPr>
              <a:t>5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715000" y="3810000"/>
            <a:ext cx="2743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0" b="1" dirty="0">
                <a:solidFill>
                  <a:srgbClr val="C00000"/>
                </a:solidFill>
                <a:latin typeface="+mn-lt"/>
              </a:rPr>
              <a:t>9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715000" y="5867400"/>
            <a:ext cx="2743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Читаем: пять девятых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Запомни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При чтении дробей надо помнить: числитель дроби – количественное числительное женского рода (Одна, две, три, четыре и т.д.), а знаменатель – порядковое числительное (восьмая, сорок первая, двести пятая и т.д.). Например,        - одна шестая,  восемь десятых.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581400" y="4419600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3" imgW="152334" imgH="393529" progId="Equation.3">
                  <p:embed/>
                </p:oleObj>
              </mc:Choice>
              <mc:Fallback>
                <p:oleObj name="Формула" r:id="rId3" imgW="152334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19600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05200" y="4876800"/>
          <a:ext cx="200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5" imgW="203112" imgH="393529" progId="Equation.3">
                  <p:embed/>
                </p:oleObj>
              </mc:Choice>
              <mc:Fallback>
                <p:oleObj name="Формула" r:id="rId5" imgW="20311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76800"/>
                        <a:ext cx="200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 descr="H:\Documents and Settings\Admin\Мои документы\анимашки\Cartoon Animals\AN45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28600"/>
            <a:ext cx="12493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Знаменатель показывает на сколько долей делят, а числитель – сколько таких долей взято. Так, желтой части круга соответствует дробь       . Зелёной -…    Белой - …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14600"/>
            <a:ext cx="6596063" cy="3886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239000" y="914400"/>
          <a:ext cx="304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914400"/>
                        <a:ext cx="3048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Какому цвету соответствуют следующие дроби? </a:t>
            </a: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7381875" cy="434340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81000" y="304800"/>
          <a:ext cx="2762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276225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28600" y="2362200"/>
          <a:ext cx="5048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Формула" r:id="rId6" imgW="152334" imgH="393529" progId="Equation.3">
                  <p:embed/>
                </p:oleObj>
              </mc:Choice>
              <mc:Fallback>
                <p:oleObj name="Формула" r:id="rId6" imgW="152334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50482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6" name="Object 10"/>
          <p:cNvGraphicFramePr>
            <a:graphicFrameLocks noChangeAspect="1"/>
          </p:cNvGraphicFramePr>
          <p:nvPr/>
        </p:nvGraphicFramePr>
        <p:xfrm>
          <a:off x="8458200" y="609600"/>
          <a:ext cx="381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609600"/>
                        <a:ext cx="3810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1"/>
          <p:cNvGraphicFramePr>
            <a:graphicFrameLocks noChangeAspect="1"/>
          </p:cNvGraphicFramePr>
          <p:nvPr/>
        </p:nvGraphicFramePr>
        <p:xfrm>
          <a:off x="228600" y="5181600"/>
          <a:ext cx="5207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Формула" r:id="rId10" imgW="139680" imgH="393480" progId="Equation.3">
                  <p:embed/>
                </p:oleObj>
              </mc:Choice>
              <mc:Fallback>
                <p:oleObj name="Формула" r:id="rId10" imgW="1396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81600"/>
                        <a:ext cx="5207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2"/>
          <p:cNvGraphicFramePr>
            <a:graphicFrameLocks noChangeAspect="1"/>
          </p:cNvGraphicFramePr>
          <p:nvPr/>
        </p:nvGraphicFramePr>
        <p:xfrm>
          <a:off x="8382000" y="4419600"/>
          <a:ext cx="5207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Формула" r:id="rId12" imgW="139680" imgH="393480" progId="Equation.3">
                  <p:embed/>
                </p:oleObj>
              </mc:Choice>
              <mc:Fallback>
                <p:oleObj name="Формула" r:id="rId12" imgW="1396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419600"/>
                        <a:ext cx="5207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4"/>
          <p:cNvGraphicFramePr>
            <a:graphicFrameLocks noChangeAspect="1"/>
          </p:cNvGraphicFramePr>
          <p:nvPr/>
        </p:nvGraphicFramePr>
        <p:xfrm>
          <a:off x="7086600" y="1143000"/>
          <a:ext cx="5334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Формула" r:id="rId14" imgW="203040" imgH="393480" progId="Equation.3">
                  <p:embed/>
                </p:oleObj>
              </mc:Choice>
              <mc:Fallback>
                <p:oleObj name="Формула" r:id="rId14" imgW="20304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43000"/>
                        <a:ext cx="5334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Расположите числа на координатном луче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323850" y="4797425"/>
            <a:ext cx="86407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395288" y="4581525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8101013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1042988" y="19891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  <a:p>
            <a:pPr algn="ctr"/>
            <a:r>
              <a:rPr lang="ru-RU"/>
              <a:t>12</a:t>
            </a:r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1258888" y="249237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1692275" y="3284538"/>
            <a:ext cx="4318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74517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68040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48593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42116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61563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55086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>
            <a:off x="35639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>
            <a:off x="29162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9"/>
          <p:cNvSpPr>
            <a:spLocks noChangeShapeType="1"/>
          </p:cNvSpPr>
          <p:nvPr/>
        </p:nvSpPr>
        <p:spPr bwMode="auto">
          <a:xfrm>
            <a:off x="971550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>
            <a:off x="1619250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21"/>
          <p:cNvSpPr>
            <a:spLocks noChangeShapeType="1"/>
          </p:cNvSpPr>
          <p:nvPr/>
        </p:nvSpPr>
        <p:spPr bwMode="auto">
          <a:xfrm>
            <a:off x="22685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Oval 22"/>
          <p:cNvSpPr>
            <a:spLocks noChangeArrowheads="1"/>
          </p:cNvSpPr>
          <p:nvPr/>
        </p:nvSpPr>
        <p:spPr bwMode="auto">
          <a:xfrm>
            <a:off x="3059113" y="17732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  <a:p>
            <a:pPr algn="ctr"/>
            <a:r>
              <a:rPr lang="ru-RU"/>
              <a:t>2</a:t>
            </a:r>
          </a:p>
        </p:txBody>
      </p:sp>
      <p:sp>
        <p:nvSpPr>
          <p:cNvPr id="18453" name="Oval 23"/>
          <p:cNvSpPr>
            <a:spLocks noChangeArrowheads="1"/>
          </p:cNvSpPr>
          <p:nvPr/>
        </p:nvSpPr>
        <p:spPr bwMode="auto">
          <a:xfrm>
            <a:off x="6659563" y="19891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  <a:p>
            <a:pPr algn="ctr"/>
            <a:r>
              <a:rPr lang="ru-RU"/>
              <a:t>4</a:t>
            </a:r>
          </a:p>
        </p:txBody>
      </p:sp>
      <p:sp>
        <p:nvSpPr>
          <p:cNvPr id="18454" name="Oval 24"/>
          <p:cNvSpPr>
            <a:spLocks noChangeArrowheads="1"/>
          </p:cNvSpPr>
          <p:nvPr/>
        </p:nvSpPr>
        <p:spPr bwMode="auto">
          <a:xfrm>
            <a:off x="2339975" y="3141663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  <a:p>
            <a:pPr algn="ctr"/>
            <a:r>
              <a:rPr lang="ru-RU"/>
              <a:t>4</a:t>
            </a:r>
          </a:p>
        </p:txBody>
      </p:sp>
      <p:sp>
        <p:nvSpPr>
          <p:cNvPr id="18455" name="Oval 25"/>
          <p:cNvSpPr>
            <a:spLocks noChangeArrowheads="1"/>
          </p:cNvSpPr>
          <p:nvPr/>
        </p:nvSpPr>
        <p:spPr bwMode="auto">
          <a:xfrm>
            <a:off x="4859338" y="17732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  <a:p>
            <a:pPr algn="ctr"/>
            <a:r>
              <a:rPr lang="ru-RU"/>
              <a:t>3</a:t>
            </a:r>
          </a:p>
        </p:txBody>
      </p:sp>
      <p:sp>
        <p:nvSpPr>
          <p:cNvPr id="18456" name="Oval 27"/>
          <p:cNvSpPr>
            <a:spLocks noChangeArrowheads="1"/>
          </p:cNvSpPr>
          <p:nvPr/>
        </p:nvSpPr>
        <p:spPr bwMode="auto">
          <a:xfrm>
            <a:off x="4284663" y="3141663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  <a:p>
            <a:pPr algn="ctr"/>
            <a:r>
              <a:rPr lang="ru-RU"/>
              <a:t>6</a:t>
            </a:r>
          </a:p>
        </p:txBody>
      </p:sp>
      <p:sp>
        <p:nvSpPr>
          <p:cNvPr id="18457" name="Oval 28"/>
          <p:cNvSpPr>
            <a:spLocks noChangeArrowheads="1"/>
          </p:cNvSpPr>
          <p:nvPr/>
        </p:nvSpPr>
        <p:spPr bwMode="auto">
          <a:xfrm>
            <a:off x="5724525" y="3141663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9</a:t>
            </a:r>
          </a:p>
          <a:p>
            <a:pPr algn="ctr"/>
            <a:r>
              <a:rPr lang="ru-RU"/>
              <a:t>12</a:t>
            </a:r>
          </a:p>
        </p:txBody>
      </p:sp>
      <p:sp>
        <p:nvSpPr>
          <p:cNvPr id="18458" name="Line 29"/>
          <p:cNvSpPr>
            <a:spLocks noChangeShapeType="1"/>
          </p:cNvSpPr>
          <p:nvPr/>
        </p:nvSpPr>
        <p:spPr bwMode="auto">
          <a:xfrm>
            <a:off x="2700338" y="36449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30"/>
          <p:cNvSpPr>
            <a:spLocks noChangeShapeType="1"/>
          </p:cNvSpPr>
          <p:nvPr/>
        </p:nvSpPr>
        <p:spPr bwMode="auto">
          <a:xfrm>
            <a:off x="3419475" y="2276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31"/>
          <p:cNvSpPr>
            <a:spLocks noChangeShapeType="1"/>
          </p:cNvSpPr>
          <p:nvPr/>
        </p:nvSpPr>
        <p:spPr bwMode="auto">
          <a:xfrm>
            <a:off x="4643438" y="36449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32"/>
          <p:cNvSpPr>
            <a:spLocks noChangeShapeType="1"/>
          </p:cNvSpPr>
          <p:nvPr/>
        </p:nvSpPr>
        <p:spPr bwMode="auto">
          <a:xfrm>
            <a:off x="6156325" y="3644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33"/>
          <p:cNvSpPr>
            <a:spLocks noChangeShapeType="1"/>
          </p:cNvSpPr>
          <p:nvPr/>
        </p:nvSpPr>
        <p:spPr bwMode="auto">
          <a:xfrm>
            <a:off x="5148263" y="22764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34"/>
          <p:cNvSpPr>
            <a:spLocks noChangeShapeType="1"/>
          </p:cNvSpPr>
          <p:nvPr/>
        </p:nvSpPr>
        <p:spPr bwMode="auto">
          <a:xfrm>
            <a:off x="7019925" y="24923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1042988" y="1989138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3059113" y="1773238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4284663" y="3141663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2339975" y="3141663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6659563" y="1989138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4859338" y="1773238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724525" y="3141663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18471" name="Line 42"/>
          <p:cNvSpPr>
            <a:spLocks noChangeShapeType="1"/>
          </p:cNvSpPr>
          <p:nvPr/>
        </p:nvSpPr>
        <p:spPr bwMode="auto">
          <a:xfrm flipH="1">
            <a:off x="2339975" y="414972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Line 43"/>
          <p:cNvSpPr>
            <a:spLocks noChangeShapeType="1"/>
          </p:cNvSpPr>
          <p:nvPr/>
        </p:nvSpPr>
        <p:spPr bwMode="auto">
          <a:xfrm>
            <a:off x="3635375" y="2924175"/>
            <a:ext cx="504825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3" name="Line 44"/>
          <p:cNvSpPr>
            <a:spLocks noChangeShapeType="1"/>
          </p:cNvSpPr>
          <p:nvPr/>
        </p:nvSpPr>
        <p:spPr bwMode="auto">
          <a:xfrm flipH="1">
            <a:off x="4356100" y="4149725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4" name="Line 45"/>
          <p:cNvSpPr>
            <a:spLocks noChangeShapeType="1"/>
          </p:cNvSpPr>
          <p:nvPr/>
        </p:nvSpPr>
        <p:spPr bwMode="auto">
          <a:xfrm flipH="1">
            <a:off x="6156325" y="4292600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5" name="Line 46"/>
          <p:cNvSpPr>
            <a:spLocks noChangeShapeType="1"/>
          </p:cNvSpPr>
          <p:nvPr/>
        </p:nvSpPr>
        <p:spPr bwMode="auto">
          <a:xfrm>
            <a:off x="5364163" y="2852738"/>
            <a:ext cx="1444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6" name="Line 47"/>
          <p:cNvSpPr>
            <a:spLocks noChangeShapeType="1"/>
          </p:cNvSpPr>
          <p:nvPr/>
        </p:nvSpPr>
        <p:spPr bwMode="auto">
          <a:xfrm flipH="1">
            <a:off x="6372225" y="3068638"/>
            <a:ext cx="7921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7" name="Text Box 48"/>
          <p:cNvSpPr txBox="1">
            <a:spLocks noChangeArrowheads="1"/>
          </p:cNvSpPr>
          <p:nvPr/>
        </p:nvSpPr>
        <p:spPr bwMode="auto">
          <a:xfrm>
            <a:off x="1547813" y="55165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 3</a:t>
            </a:r>
          </a:p>
          <a:p>
            <a:r>
              <a:rPr lang="ru-RU" b="1"/>
              <a:t>12</a:t>
            </a:r>
          </a:p>
        </p:txBody>
      </p:sp>
      <p:sp>
        <p:nvSpPr>
          <p:cNvPr id="18478" name="Line 49"/>
          <p:cNvSpPr>
            <a:spLocks noChangeShapeType="1"/>
          </p:cNvSpPr>
          <p:nvPr/>
        </p:nvSpPr>
        <p:spPr bwMode="auto">
          <a:xfrm>
            <a:off x="1547813" y="58769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9" name="Text Box 50"/>
          <p:cNvSpPr txBox="1">
            <a:spLocks noChangeArrowheads="1"/>
          </p:cNvSpPr>
          <p:nvPr/>
        </p:nvSpPr>
        <p:spPr bwMode="auto">
          <a:xfrm>
            <a:off x="971550" y="5516563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  <a:p>
            <a:r>
              <a:rPr lang="ru-RU" b="1"/>
              <a:t>4</a:t>
            </a:r>
          </a:p>
        </p:txBody>
      </p:sp>
      <p:sp>
        <p:nvSpPr>
          <p:cNvPr id="18480" name="Line 51"/>
          <p:cNvSpPr>
            <a:spLocks noChangeShapeType="1"/>
          </p:cNvSpPr>
          <p:nvPr/>
        </p:nvSpPr>
        <p:spPr bwMode="auto">
          <a:xfrm>
            <a:off x="971550" y="58769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1" name="Text Box 54"/>
          <p:cNvSpPr txBox="1">
            <a:spLocks noChangeArrowheads="1"/>
          </p:cNvSpPr>
          <p:nvPr/>
        </p:nvSpPr>
        <p:spPr bwMode="auto">
          <a:xfrm>
            <a:off x="3203575" y="5516563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  <a:p>
            <a:r>
              <a:rPr lang="ru-RU"/>
              <a:t>6</a:t>
            </a:r>
          </a:p>
        </p:txBody>
      </p:sp>
      <p:sp>
        <p:nvSpPr>
          <p:cNvPr id="18482" name="Line 55"/>
          <p:cNvSpPr>
            <a:spLocks noChangeShapeType="1"/>
          </p:cNvSpPr>
          <p:nvPr/>
        </p:nvSpPr>
        <p:spPr bwMode="auto">
          <a:xfrm>
            <a:off x="3132138" y="58769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3" name="Text Box 56"/>
          <p:cNvSpPr txBox="1">
            <a:spLocks noChangeArrowheads="1"/>
          </p:cNvSpPr>
          <p:nvPr/>
        </p:nvSpPr>
        <p:spPr bwMode="auto">
          <a:xfrm>
            <a:off x="3903663" y="5537200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  <a:p>
            <a:r>
              <a:rPr lang="ru-RU"/>
              <a:t>3</a:t>
            </a:r>
          </a:p>
        </p:txBody>
      </p:sp>
      <p:sp>
        <p:nvSpPr>
          <p:cNvPr id="18484" name="Line 58"/>
          <p:cNvSpPr>
            <a:spLocks noChangeShapeType="1"/>
          </p:cNvSpPr>
          <p:nvPr/>
        </p:nvSpPr>
        <p:spPr bwMode="auto">
          <a:xfrm>
            <a:off x="3851275" y="58769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5" name="Text Box 59"/>
          <p:cNvSpPr txBox="1">
            <a:spLocks noChangeArrowheads="1"/>
          </p:cNvSpPr>
          <p:nvPr/>
        </p:nvSpPr>
        <p:spPr bwMode="auto">
          <a:xfrm>
            <a:off x="4624388" y="553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9</a:t>
            </a:r>
          </a:p>
          <a:p>
            <a:r>
              <a:rPr lang="ru-RU"/>
              <a:t>12</a:t>
            </a:r>
          </a:p>
        </p:txBody>
      </p:sp>
      <p:sp>
        <p:nvSpPr>
          <p:cNvPr id="18486" name="Line 60"/>
          <p:cNvSpPr>
            <a:spLocks noChangeShapeType="1"/>
          </p:cNvSpPr>
          <p:nvPr/>
        </p:nvSpPr>
        <p:spPr bwMode="auto">
          <a:xfrm>
            <a:off x="4716463" y="58769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7" name="Text Box 61"/>
          <p:cNvSpPr txBox="1">
            <a:spLocks noChangeArrowheads="1"/>
          </p:cNvSpPr>
          <p:nvPr/>
        </p:nvSpPr>
        <p:spPr bwMode="auto">
          <a:xfrm>
            <a:off x="5562600" y="5562600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  <a:p>
            <a:r>
              <a:rPr lang="ru-RU" b="1"/>
              <a:t>4</a:t>
            </a:r>
          </a:p>
        </p:txBody>
      </p:sp>
      <p:sp>
        <p:nvSpPr>
          <p:cNvPr id="18488" name="Line 62"/>
          <p:cNvSpPr>
            <a:spLocks noChangeShapeType="1"/>
          </p:cNvSpPr>
          <p:nvPr/>
        </p:nvSpPr>
        <p:spPr bwMode="auto">
          <a:xfrm>
            <a:off x="5580063" y="58769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9" name="Text Box 63"/>
          <p:cNvSpPr txBox="1">
            <a:spLocks noChangeArrowheads="1"/>
          </p:cNvSpPr>
          <p:nvPr/>
        </p:nvSpPr>
        <p:spPr bwMode="auto">
          <a:xfrm>
            <a:off x="2463800" y="5516563"/>
            <a:ext cx="37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  <a:p>
            <a:r>
              <a:rPr lang="ru-RU"/>
              <a:t> 2</a:t>
            </a:r>
          </a:p>
        </p:txBody>
      </p:sp>
      <p:sp>
        <p:nvSpPr>
          <p:cNvPr id="18490" name="Line 65"/>
          <p:cNvSpPr>
            <a:spLocks noChangeShapeType="1"/>
          </p:cNvSpPr>
          <p:nvPr/>
        </p:nvSpPr>
        <p:spPr bwMode="auto">
          <a:xfrm>
            <a:off x="2484438" y="58769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1311275" y="568166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2895600" y="56086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</a:t>
            </a: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5200650" y="56086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</a:t>
            </a:r>
          </a:p>
        </p:txBody>
      </p:sp>
      <p:sp>
        <p:nvSpPr>
          <p:cNvPr id="18494" name="Text Box 72"/>
          <p:cNvSpPr txBox="1">
            <a:spLocks noChangeArrowheads="1"/>
          </p:cNvSpPr>
          <p:nvPr/>
        </p:nvSpPr>
        <p:spPr bwMode="auto">
          <a:xfrm>
            <a:off x="250825" y="51577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0</a:t>
            </a:r>
          </a:p>
        </p:txBody>
      </p:sp>
      <p:sp>
        <p:nvSpPr>
          <p:cNvPr id="18495" name="Text Box 73"/>
          <p:cNvSpPr txBox="1">
            <a:spLocks noChangeArrowheads="1"/>
          </p:cNvSpPr>
          <p:nvPr/>
        </p:nvSpPr>
        <p:spPr bwMode="auto">
          <a:xfrm>
            <a:off x="7924800" y="51816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210" grpId="0"/>
      <p:bldP spid="6211" grpId="0"/>
      <p:bldP spid="62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Какая будет погода…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На Земном шаре обитают птицы – безошибочные составители прогноза погоды на лето. Название этих птиц зашифровано примерами. Выполнив действия, вы замените числа буквами и прочтете название птиц-метеорологов.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2362200"/>
            <a:ext cx="3971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257800" cy="3495675"/>
          </a:xfr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581400"/>
            <a:ext cx="53673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1. Фигура А: часть фигуры, закрашена синим.  </a:t>
            </a:r>
          </a:p>
          <a:p>
            <a:pPr eaLnBrk="0" hangingPunct="0"/>
            <a:r>
              <a:rPr lang="ru-RU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2. Фигура А: часть фигуры, закрашена белым.</a:t>
            </a:r>
          </a:p>
          <a:p>
            <a:pPr eaLnBrk="0" hangingPunct="0"/>
            <a:r>
              <a:rPr lang="ru-RU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3. Фигура В: часть фигуры, закрашена белым.</a:t>
            </a:r>
          </a:p>
          <a:p>
            <a:pPr eaLnBrk="0" hangingPunct="0"/>
            <a:r>
              <a:rPr lang="ru-RU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4. Фигура С: часть фигуры, закрашена красным.</a:t>
            </a:r>
          </a:p>
          <a:p>
            <a:pPr eaLnBrk="0" hangingPunct="0"/>
            <a:r>
              <a:rPr lang="ru-RU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5. Фигура Д: часть фигуры, закрашена красным.</a:t>
            </a:r>
          </a:p>
          <a:p>
            <a:pPr eaLnBrk="0" hangingPunct="0"/>
            <a:r>
              <a:rPr lang="ru-RU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6. Фигура Е: часть фигуры, закрашена синим. </a:t>
            </a:r>
          </a:p>
          <a:p>
            <a:pPr eaLnBrk="0" hangingPunct="0"/>
            <a:r>
              <a:rPr lang="ru-RU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7. Фигура Е: часть фигуры, закрашена красным.</a:t>
            </a:r>
          </a:p>
          <a:p>
            <a:pPr eaLnBrk="0" hangingPunct="0"/>
            <a:r>
              <a:rPr lang="ru-RU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8. Фигура </a:t>
            </a:r>
            <a:r>
              <a:rPr lang="en-US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ru-RU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: часть фигуры, закрашена синим.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381000"/>
            <a:ext cx="46482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“Птицы – </a:t>
            </a:r>
            <a:br>
              <a:rPr lang="ru-RU" sz="2800" b="1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составители прогноза”. </a:t>
            </a:r>
            <a:r>
              <a:rPr lang="ru-RU" sz="2800" smtClean="0"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ea typeface="Times New Roman" pitchFamily="18" charset="0"/>
                <a:cs typeface="Arial" charset="0"/>
              </a:rPr>
            </a:br>
            <a:endParaRPr lang="ru-RU" sz="2800" smtClean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467600" cy="1143000"/>
          </a:xfrm>
        </p:spPr>
        <p:txBody>
          <a:bodyPr/>
          <a:lstStyle/>
          <a:p>
            <a:pPr algn="just" eaLnBrk="1" hangingPunct="1"/>
            <a:r>
              <a:rPr lang="ru-RU" sz="3200" smtClean="0">
                <a:solidFill>
                  <a:srgbClr val="002060"/>
                </a:solidFill>
              </a:rPr>
              <a:t/>
            </a:r>
            <a:br>
              <a:rPr lang="ru-RU" sz="3200" smtClean="0">
                <a:solidFill>
                  <a:srgbClr val="002060"/>
                </a:solidFill>
              </a:rPr>
            </a:br>
            <a:r>
              <a:rPr lang="ru-RU" sz="3200" smtClean="0">
                <a:solidFill>
                  <a:srgbClr val="002060"/>
                </a:solidFill>
              </a:rPr>
              <a:t/>
            </a:r>
            <a:br>
              <a:rPr lang="ru-RU" sz="3200" smtClean="0">
                <a:solidFill>
                  <a:srgbClr val="002060"/>
                </a:solidFill>
              </a:rPr>
            </a:br>
            <a:r>
              <a:rPr lang="ru-RU" sz="3200" smtClean="0">
                <a:solidFill>
                  <a:srgbClr val="002060"/>
                </a:solidFill>
              </a:rPr>
              <a:t>Фламинго из песка строят гнезда в форме усеченного конуса, в верхнем основании делают углубления, в которые откладывают яйца. Высота гнезда зависит от того, каким будет лето: сухим или дождливым. Если лето ожидается дождливым, то гнезда строятся высокими, чтобы их не могла затопить вода, если засушливым – то более низкими.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1507" name="Picture 3" descr="H:\Documents and Settings\Admin\Мои документы\анимашки\BIRDS\AN1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0"/>
            <a:ext cx="10287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Впереди нелегкий путь – надо всем передохнуть…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3429000"/>
            <a:ext cx="7772400" cy="3036888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</a:rPr>
              <a:t>1.Капитан, стоя на одной ноге, весит 53 кг. Сколько он весит, стоя на двух ногах? 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</a:rPr>
              <a:t>2.Найти 2 таких числа, произведение которых 24 и частное тоже 24. 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</a:rPr>
              <a:t>3.Сколько получится десятков, если 2 десятка умножить на 3 десятка? 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</a:rPr>
              <a:t>4. Пассажир такси ехал в село. По дороге он встретил пять грузовиков и три легковые машины. Сколько всего машин ехало в село? 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</a:rPr>
              <a:t>5. Ребята пилят бревно на части определенной длины. Отпиливание одного такого куска занимает одну минуту. За сколько минут они распилят бревно длиной 5 метров на пять частей?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532" name="Picture 2" descr="im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828800"/>
            <a:ext cx="5257800" cy="14874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27432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РИФЫ…</a:t>
            </a:r>
            <a:r>
              <a:rPr lang="ru-RU" smtClean="0"/>
              <a:t/>
            </a:r>
            <a:br>
              <a:rPr lang="ru-RU" smtClean="0"/>
            </a:br>
            <a:r>
              <a:rPr lang="ru-RU" sz="3200" smtClean="0">
                <a:solidFill>
                  <a:srgbClr val="002060"/>
                </a:solidFill>
              </a:rPr>
              <a:t>Координатные рифы встают на пути…</a:t>
            </a:r>
            <a:br>
              <a:rPr lang="ru-RU" sz="3200" smtClean="0">
                <a:solidFill>
                  <a:srgbClr val="002060"/>
                </a:solidFill>
              </a:rPr>
            </a:br>
            <a:r>
              <a:rPr lang="ru-RU" sz="3200" smtClean="0">
                <a:solidFill>
                  <a:srgbClr val="002060"/>
                </a:solidFill>
              </a:rPr>
              <a:t>По ним тебе надо координаты точек найти.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8985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:\Documents and Settings\Admin\Мои документы\анимашки\Cartoon Animals\AN0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18288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11113"/>
            <a:ext cx="9129713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6588" y="0"/>
            <a:ext cx="46974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0252660">
            <a:off x="517446" y="1478967"/>
            <a:ext cx="5373455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ДОЛИ.</a:t>
            </a:r>
          </a:p>
          <a:p>
            <a:pPr algn="ctr">
              <a:defRPr/>
            </a:pP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ДРОБИ.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2967038"/>
            <a:ext cx="3524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Море ошибок</a:t>
            </a: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000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6705600" y="4038600"/>
          <a:ext cx="990600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038600"/>
                        <a:ext cx="990600" cy="253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7924800" y="381000"/>
          <a:ext cx="9144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6" imgW="152334" imgH="393529" progId="Equation.3">
                  <p:embed/>
                </p:oleObj>
              </mc:Choice>
              <mc:Fallback>
                <p:oleObj name="Формула" r:id="rId6" imgW="152334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81000"/>
                        <a:ext cx="914400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4953000" y="1676400"/>
          <a:ext cx="9144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8" imgW="152334" imgH="393529" progId="Equation.3">
                  <p:embed/>
                </p:oleObj>
              </mc:Choice>
              <mc:Fallback>
                <p:oleObj name="Формула" r:id="rId8" imgW="152334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914400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Прямоугольник 9"/>
          <p:cNvSpPr>
            <a:spLocks noChangeArrowheads="1"/>
          </p:cNvSpPr>
          <p:nvPr/>
        </p:nvSpPr>
        <p:spPr bwMode="auto">
          <a:xfrm>
            <a:off x="0" y="5562600"/>
            <a:ext cx="6400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C00000"/>
                </a:solidFill>
              </a:rPr>
              <a:t>Найди дробь, которая соответствует белому цвету.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Найди дробь, которая соответствует белому цвету.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38862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0" y="0"/>
          <a:ext cx="838200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38200" cy="214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895600" y="3733800"/>
          <a:ext cx="990600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33800"/>
                        <a:ext cx="990600" cy="255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4495800" y="1460500"/>
          <a:ext cx="8382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60500"/>
                        <a:ext cx="8382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7924800" y="381000"/>
          <a:ext cx="9144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Формула" r:id="rId10" imgW="152334" imgH="393529" progId="Equation.3">
                  <p:embed/>
                </p:oleObj>
              </mc:Choice>
              <mc:Fallback>
                <p:oleObj name="Формула" r:id="rId10" imgW="15233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81000"/>
                        <a:ext cx="914400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9"/>
          <p:cNvGraphicFramePr>
            <a:graphicFrameLocks noChangeAspect="1"/>
          </p:cNvGraphicFramePr>
          <p:nvPr/>
        </p:nvGraphicFramePr>
        <p:xfrm>
          <a:off x="1219200" y="2362200"/>
          <a:ext cx="9144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Формула" r:id="rId12" imgW="152280" imgH="393480" progId="Equation.3">
                  <p:embed/>
                </p:oleObj>
              </mc:Choice>
              <mc:Fallback>
                <p:oleObj name="Формула" r:id="rId12" imgW="1522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2200"/>
                        <a:ext cx="914400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0"/>
            <a:ext cx="441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28600" y="0"/>
          <a:ext cx="9144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4" imgW="152280" imgH="393480" progId="Equation.3">
                  <p:embed/>
                </p:oleObj>
              </mc:Choice>
              <mc:Fallback>
                <p:oleObj name="Формула" r:id="rId4" imgW="1522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0"/>
                        <a:ext cx="914400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457200" y="3352800"/>
          <a:ext cx="7667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766763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1828800" y="4876800"/>
          <a:ext cx="6858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76800"/>
                        <a:ext cx="68580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7620000" y="3810000"/>
          <a:ext cx="914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Формула" r:id="rId10" imgW="152280" imgH="393480" progId="Equation.3">
                  <p:embed/>
                </p:oleObj>
              </mc:Choice>
              <mc:Fallback>
                <p:oleObj name="Формула" r:id="rId10" imgW="152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810000"/>
                        <a:ext cx="9144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7696200" y="304800"/>
          <a:ext cx="8382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Формула" r:id="rId12" imgW="152280" imgH="393480" progId="Equation.3">
                  <p:embed/>
                </p:oleObj>
              </mc:Choice>
              <mc:Fallback>
                <p:oleObj name="Формула" r:id="rId12" imgW="152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04800"/>
                        <a:ext cx="8382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Прямоугольник 7"/>
          <p:cNvSpPr>
            <a:spLocks noChangeArrowheads="1"/>
          </p:cNvSpPr>
          <p:nvPr/>
        </p:nvSpPr>
        <p:spPr bwMode="auto">
          <a:xfrm>
            <a:off x="2819400" y="48006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Найди дробь, которая соответствует зелёному цвету.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2588" y="0"/>
            <a:ext cx="49514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C00000"/>
                </a:solidFill>
              </a:rPr>
              <a:t>Бухта радости</a:t>
            </a:r>
          </a:p>
        </p:txBody>
      </p:sp>
      <p:sp>
        <p:nvSpPr>
          <p:cNvPr id="24580" name="Содержимое 2"/>
          <p:cNvSpPr>
            <a:spLocks noGrp="1"/>
          </p:cNvSpPr>
          <p:nvPr>
            <p:ph idx="1"/>
          </p:nvPr>
        </p:nvSpPr>
        <p:spPr>
          <a:xfrm>
            <a:off x="457200" y="2332038"/>
            <a:ext cx="84582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До завершения путешествия осталось совсем немного.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Четыре пятых пути у нас позади.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Сколько ж осталось еще пройти?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55 00 милей от начало пути до твердой земли.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Правильно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ли ты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говоришь?</a:t>
            </a:r>
          </a:p>
        </p:txBody>
      </p:sp>
      <p:pic>
        <p:nvPicPr>
          <p:cNvPr id="25603" name="Picture 5" descr="H:\Documents and Settings\Admin\Мои документы\анимашки\ANIMALS\AN1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48631">
            <a:off x="7696200" y="2971800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:\Documents and Settings\Admin\Мои документы\анимашки\ANIMALS\AN1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04800"/>
            <a:ext cx="952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:\Documents and Settings\Admin\Мои документы\анимашки\ANIMALS\AN1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95400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H:\Documents and Settings\Admin\Мои документы\анимашки\ANIMALS\AN1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113677">
            <a:off x="1066800" y="2743200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:\Documents and Settings\Admin\Мои документы\анимашки\ANIMALS\AN1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483380">
            <a:off x="3121025" y="471488"/>
            <a:ext cx="952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 descr="H:\Documents and Settings\Admin\Мои документы\анимашки\ANIMALS\AN1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27893">
            <a:off x="4495801" y="5715000"/>
            <a:ext cx="952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7" descr="H:\Documents and Settings\Admin\Мои документы\анимашки\ANIMALS\AN0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724400"/>
            <a:ext cx="14382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8" descr="H:\Documents and Settings\Admin\Мои документы\картинки\Анимашки\Анимашки_ClipArt\AG00628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8" descr="H:\Documents and Settings\Admin\Мои документы\картинки\Анимашки\Анимашки_ClipArt\AG00628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8" descr="H:\Documents and Settings\Admin\Мои документы\картинки\Анимашки\Анимашки_ClipArt\AG00628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8" descr="H:\Documents and Settings\Admin\Мои документы\картинки\Анимашки\Анимашки_ClipArt\AG00628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8" descr="H:\Documents and Settings\Admin\Мои документы\картинки\Анимашки\Анимашки_ClipArt\AG00628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8" descr="H:\Documents and Settings\Admin\Мои документы\картинки\Анимашки\Анимашки_ClipArt\AG00628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8" descr="H:\Documents and Settings\Admin\Мои документы\картинки\Анимашки\Анимашки_ClipArt\AG00628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9" descr="H:\Documents and Settings\Admin\Мои документы\картинки\Анимашки\Анимашки_ClipArt\BD1376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29632">
            <a:off x="268288" y="608013"/>
            <a:ext cx="21764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Земля!!!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На  земле мы твердо стоим.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Закрепляем про дроби знания.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А сейчас за компьютер спешим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Диск предложен нашему вниманию.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6628" name="Picture 4" descr="H:\Documents and Settings\Admin\Мои документы\картинки\Анимашки\Анимашки_ClipArt\J01266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050" y="4933950"/>
            <a:ext cx="3028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:\Documents and Settings\Admin\Мои документы\картинки\Анимашки\Анимашки_ClipArt\J01266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933950"/>
            <a:ext cx="3028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H:\Documents and Settings\Admin\Мои документы\картинки\Анимашки\Анимашки_ClipArt\J01266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33950"/>
            <a:ext cx="3028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 descr="H:\Documents and Settings\Admin\Мои документы\картинки\Анимашки\Птицы\1b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 descr="H:\Documents and Settings\Admin\Мои документы\картинки\Анимашки\Птицы\1b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04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5" descr="H:\Documents and Settings\Admin\Мои документы\картинки\Анимашки\Птицы\1b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-2286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5" descr="H:\Documents and Settings\Admin\Мои документы\картинки\Анимашки\Птицы\1b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5" descr="H:\Documents and Settings\Admin\Мои документы\картинки\Анимашки\Птицы\1b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6" descr="H:\Documents and Settings\Admin\Мои документы\картинки\Анимашки\Птицы\1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02282">
            <a:off x="1938338" y="4875213"/>
            <a:ext cx="290195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7" descr="H:\Documents and Settings\Admin\Мои документы\картинки\Анимашки\Птицы\bird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1430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90600" y="1447800"/>
            <a:ext cx="7467600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</a:rPr>
              <a:t>Чтобы отправиться в путь,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</a:rPr>
              <a:t>Знания, смекалку, внимание 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</a:rPr>
              <a:t>Прихватить не забудь.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</a:rPr>
              <a:t>Дружба, поддержка друзей важна,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</a:rPr>
              <a:t>Находчивость тоже будет нужна.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</a:rPr>
              <a:t>По морю знаний пешком не пойдешь,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</a:rPr>
              <a:t>Без корабля, увы, пропадешь.</a:t>
            </a:r>
          </a:p>
        </p:txBody>
      </p:sp>
      <p:pic>
        <p:nvPicPr>
          <p:cNvPr id="10244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Снаряди корабль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47800"/>
            <a:ext cx="3381375" cy="3400425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3276600" y="1828800"/>
            <a:ext cx="56301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Какая часть ягод созрела?</a:t>
            </a:r>
          </a:p>
        </p:txBody>
      </p:sp>
      <p:sp>
        <p:nvSpPr>
          <p:cNvPr id="11269" name="Прямоугольник 9"/>
          <p:cNvSpPr>
            <a:spLocks noChangeArrowheads="1"/>
          </p:cNvSpPr>
          <p:nvPr/>
        </p:nvSpPr>
        <p:spPr bwMode="auto">
          <a:xfrm>
            <a:off x="4343400" y="4267200"/>
            <a:ext cx="4572000" cy="23082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10 солдат строились в ряд,</a:t>
            </a:r>
          </a:p>
          <a:p>
            <a:r>
              <a:rPr lang="ru-RU" b="1">
                <a:solidFill>
                  <a:srgbClr val="C00000"/>
                </a:solidFill>
              </a:rPr>
              <a:t>10 солдат шли на парад.        </a:t>
            </a:r>
          </a:p>
          <a:p>
            <a:r>
              <a:rPr lang="ru-RU" b="1">
                <a:solidFill>
                  <a:srgbClr val="C00000"/>
                </a:solidFill>
              </a:rPr>
              <a:t>9/ 10 было усатых, </a:t>
            </a:r>
          </a:p>
          <a:p>
            <a:r>
              <a:rPr lang="ru-RU" b="1">
                <a:solidFill>
                  <a:srgbClr val="C00000"/>
                </a:solidFill>
              </a:rPr>
              <a:t>Сколько там было безусых солдат?</a:t>
            </a:r>
          </a:p>
          <a:p>
            <a:r>
              <a:rPr lang="ru-RU" b="1">
                <a:solidFill>
                  <a:srgbClr val="C00000"/>
                </a:solidFill>
              </a:rPr>
              <a:t>10 солдат строились в ряд,</a:t>
            </a:r>
          </a:p>
          <a:p>
            <a:r>
              <a:rPr lang="ru-RU" b="1">
                <a:solidFill>
                  <a:srgbClr val="C00000"/>
                </a:solidFill>
              </a:rPr>
              <a:t>10 солдат шли на парад.</a:t>
            </a:r>
          </a:p>
          <a:p>
            <a:r>
              <a:rPr lang="ru-RU" b="1">
                <a:solidFill>
                  <a:srgbClr val="C00000"/>
                </a:solidFill>
              </a:rPr>
              <a:t>8/ 1 0 было носатых,</a:t>
            </a:r>
          </a:p>
          <a:p>
            <a:r>
              <a:rPr lang="ru-RU" b="1">
                <a:solidFill>
                  <a:srgbClr val="C00000"/>
                </a:solidFill>
              </a:rPr>
              <a:t>Сколько том было курносых солдат?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ОА – это…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О – это …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00263" y="1657350"/>
            <a:ext cx="4757737" cy="4591050"/>
          </a:xfrm>
          <a:noFill/>
        </p:spPr>
      </p:pic>
      <p:pic>
        <p:nvPicPr>
          <p:cNvPr id="12292" name="Picture 4" descr="H:\Documents and Settings\Admin\Мои документы\анимашки\Cartoon Birds\AN1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3858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АВ – это…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93838"/>
            <a:ext cx="5562600" cy="4803775"/>
          </a:xfrm>
          <a:noFill/>
        </p:spPr>
      </p:pic>
      <p:pic>
        <p:nvPicPr>
          <p:cNvPr id="13316" name="Picture 4" descr="H:\Documents and Settings\Admin\Мои документы\анимашки\Cartoon Birds\AN1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13858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Это …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0"/>
            <a:ext cx="4521200" cy="4305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0" name="Picture 4" descr="H:\Documents and Settings\Admin\Мои документы\анимашки\Cartoon Birds\AN1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617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Самое крупное наземное животное – африканский слон. Узнайте высоту, длину тела (в см) его массу (в кг).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64" name="Picture 1" descr="C:\Documents and Settings\Рабочий стол\Disk 1\210123\img1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09600" y="3048000"/>
            <a:ext cx="80121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H:\Documents and Settings\Admin\Мои документы\анимашки\Cartoon Animals\AN5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351463"/>
            <a:ext cx="15240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H:\Documents and Settings\Admin\Мои документы\анимашки\Cartoon Animals\AN5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724400"/>
            <a:ext cx="152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55100" cy="6686550"/>
          </a:xfrm>
          <a:noFill/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Залив  знаний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81000" y="152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НАШ ПУТЬ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569</Words>
  <Application>Microsoft Office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Формула</vt:lpstr>
      <vt:lpstr>В мир обыкновенных дробей.        Автор: Рожкова Т.В.</vt:lpstr>
      <vt:lpstr>Презентация PowerPoint</vt:lpstr>
      <vt:lpstr>Презентация PowerPoint</vt:lpstr>
      <vt:lpstr>Снаряди корабль</vt:lpstr>
      <vt:lpstr>ОА – это… О – это …</vt:lpstr>
      <vt:lpstr>АВ – это…</vt:lpstr>
      <vt:lpstr>Это …</vt:lpstr>
      <vt:lpstr>Самое крупное наземное животное – африканский слон. Узнайте высоту, длину тела (в см) его массу (в кг). </vt:lpstr>
      <vt:lpstr>Залив  знаний</vt:lpstr>
      <vt:lpstr>Дробная черта</vt:lpstr>
      <vt:lpstr>Запомни</vt:lpstr>
      <vt:lpstr>Знаменатель показывает на сколько долей делят, а числитель – сколько таких долей взято. Так, желтой части круга соответствует дробь       . Зелёной -…    Белой - …</vt:lpstr>
      <vt:lpstr>Какому цвету соответствуют следующие дроби? </vt:lpstr>
      <vt:lpstr>Расположите числа на координатном луче</vt:lpstr>
      <vt:lpstr>Какая будет погода…</vt:lpstr>
      <vt:lpstr> “Птицы –  составители прогноза”.  </vt:lpstr>
      <vt:lpstr>  Фламинго из песка строят гнезда в форме усеченного конуса, в верхнем основании делают углубления, в которые откладывают яйца. Высота гнезда зависит от того, каким будет лето: сухим или дождливым. Если лето ожидается дождливым, то гнезда строятся высокими, чтобы их не могла затопить вода, если засушливым – то более низкими. </vt:lpstr>
      <vt:lpstr>Впереди нелегкий путь – надо всем передохнуть… </vt:lpstr>
      <vt:lpstr>РИФЫ… Координатные рифы встают на пути… По ним тебе надо координаты точек найти.</vt:lpstr>
      <vt:lpstr>Море ошибок</vt:lpstr>
      <vt:lpstr>Найди дробь, которая соответствует белому цвету.</vt:lpstr>
      <vt:lpstr>Презентация PowerPoint</vt:lpstr>
      <vt:lpstr>Бухта радости</vt:lpstr>
      <vt:lpstr>Правильно  ли ты  говоришь?</vt:lpstr>
      <vt:lpstr>Земля!!!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Tajushka</dc:creator>
  <cp:lastModifiedBy>Tajushka</cp:lastModifiedBy>
  <cp:revision>60</cp:revision>
  <cp:lastPrinted>1601-01-01T00:00:00Z</cp:lastPrinted>
  <dcterms:created xsi:type="dcterms:W3CDTF">1601-01-01T00:00:00Z</dcterms:created>
  <dcterms:modified xsi:type="dcterms:W3CDTF">2011-12-13T17:56:51Z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