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5" r:id="rId4"/>
    <p:sldId id="266" r:id="rId5"/>
    <p:sldId id="267" r:id="rId6"/>
    <p:sldId id="273" r:id="rId7"/>
    <p:sldId id="274" r:id="rId8"/>
    <p:sldId id="275" r:id="rId9"/>
    <p:sldId id="276" r:id="rId10"/>
    <p:sldId id="278" r:id="rId11"/>
    <p:sldId id="279" r:id="rId12"/>
    <p:sldId id="272" r:id="rId13"/>
    <p:sldId id="271" r:id="rId14"/>
    <p:sldId id="270" r:id="rId15"/>
    <p:sldId id="269" r:id="rId16"/>
    <p:sldId id="268" r:id="rId17"/>
    <p:sldId id="280"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86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05.10.2011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05.10.2011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05.10.2011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05.10.2011</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05.10.2011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05.10.2011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05.10.2011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05.10.2011</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05.10.2011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05.10.2011</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05.10.2011</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05.10.2011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museum.edu.ru/" TargetMode="External"/><Relationship Id="rId3" Type="http://schemas.openxmlformats.org/officeDocument/2006/relationships/hyperlink" Target="http://music.edu.ru/" TargetMode="External"/><Relationship Id="rId7" Type="http://schemas.openxmlformats.org/officeDocument/2006/relationships/hyperlink" Target="http://zakon.edu.ru/" TargetMode="External"/><Relationship Id="rId2" Type="http://schemas.openxmlformats.org/officeDocument/2006/relationships/hyperlink" Target="http://experiment.edu.ru/" TargetMode="External"/><Relationship Id="rId1" Type="http://schemas.openxmlformats.org/officeDocument/2006/relationships/slideLayout" Target="../slideLayouts/slideLayout2.xml"/><Relationship Id="rId6" Type="http://schemas.openxmlformats.org/officeDocument/2006/relationships/hyperlink" Target="http://historydoc.edu.ru/" TargetMode="External"/><Relationship Id="rId5" Type="http://schemas.openxmlformats.org/officeDocument/2006/relationships/hyperlink" Target="http://litera.edu.ru/" TargetMode="External"/><Relationship Id="rId10" Type="http://schemas.openxmlformats.org/officeDocument/2006/relationships/hyperlink" Target="http://zoology.edu.ru/" TargetMode="External"/><Relationship Id="rId4" Type="http://schemas.openxmlformats.org/officeDocument/2006/relationships/hyperlink" Target="http://artclassic.edu.ru/" TargetMode="External"/><Relationship Id="rId9" Type="http://schemas.openxmlformats.org/officeDocument/2006/relationships/hyperlink" Target="http://language.edu.ru/"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edu.r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du.of.r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chool.edu.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67744" y="1844824"/>
            <a:ext cx="6172200" cy="2947098"/>
          </a:xfrm>
        </p:spPr>
        <p:txBody>
          <a:bodyPr>
            <a:normAutofit fontScale="90000"/>
          </a:bodyPr>
          <a:lstStyle/>
          <a:p>
            <a:pPr algn="ctr"/>
            <a:r>
              <a:rPr lang="ru-RU" sz="2800" dirty="0">
                <a:solidFill>
                  <a:srgbClr val="C00000"/>
                </a:solidFill>
                <a:latin typeface="Arial" pitchFamily="34" charset="0"/>
                <a:cs typeface="Arial" pitchFamily="34" charset="0"/>
              </a:rPr>
              <a:t>ИСПОЛЬЗОВАНИЕ ИНФОРМАЦИОННЫХ И КОММУНИКАЦИОННЫХ ТЕХНОЛОГИЙ В </a:t>
            </a:r>
            <a:r>
              <a:rPr lang="ru-RU" sz="2800" dirty="0" smtClean="0">
                <a:solidFill>
                  <a:srgbClr val="C00000"/>
                </a:solidFill>
                <a:latin typeface="Arial" pitchFamily="34" charset="0"/>
                <a:cs typeface="Arial" pitchFamily="34" charset="0"/>
              </a:rPr>
              <a:t>ОБРАЗОВАНИИ:</a:t>
            </a:r>
            <a:br>
              <a:rPr lang="ru-RU" sz="2800" dirty="0" smtClean="0">
                <a:solidFill>
                  <a:srgbClr val="C00000"/>
                </a:solidFill>
                <a:latin typeface="Arial" pitchFamily="34" charset="0"/>
                <a:cs typeface="Arial" pitchFamily="34" charset="0"/>
              </a:rPr>
            </a:br>
            <a:r>
              <a:rPr lang="ru-RU" sz="2800" dirty="0" smtClean="0">
                <a:solidFill>
                  <a:srgbClr val="C00000"/>
                </a:solidFill>
                <a:latin typeface="Arial" pitchFamily="34" charset="0"/>
                <a:cs typeface="Arial" pitchFamily="34" charset="0"/>
              </a:rPr>
              <a:t>«</a:t>
            </a:r>
            <a:r>
              <a:rPr lang="ru-RU" sz="3600" dirty="0" smtClean="0">
                <a:solidFill>
                  <a:srgbClr val="C00000"/>
                </a:solidFill>
                <a:latin typeface="Arial" pitchFamily="34" charset="0"/>
                <a:cs typeface="Arial" pitchFamily="34" charset="0"/>
              </a:rPr>
              <a:t>российский </a:t>
            </a:r>
            <a:r>
              <a:rPr lang="ru-RU" sz="3600" dirty="0">
                <a:solidFill>
                  <a:srgbClr val="C00000"/>
                </a:solidFill>
                <a:latin typeface="Arial" pitchFamily="34" charset="0"/>
                <a:cs typeface="Arial" pitchFamily="34" charset="0"/>
              </a:rPr>
              <a:t>общеобразовательный </a:t>
            </a:r>
            <a:r>
              <a:rPr lang="ru-RU" sz="3600" dirty="0" smtClean="0">
                <a:solidFill>
                  <a:srgbClr val="C00000"/>
                </a:solidFill>
                <a:latin typeface="Arial" pitchFamily="34" charset="0"/>
                <a:cs typeface="Arial" pitchFamily="34" charset="0"/>
              </a:rPr>
              <a:t>портал»</a:t>
            </a:r>
            <a:r>
              <a:rPr lang="ru-RU" sz="2800" dirty="0">
                <a:solidFill>
                  <a:srgbClr val="C00000"/>
                </a:solidFill>
              </a:rPr>
              <a:t/>
            </a:r>
            <a:br>
              <a:rPr lang="ru-RU" sz="2800" dirty="0">
                <a:solidFill>
                  <a:srgbClr val="C00000"/>
                </a:solidFill>
              </a:rPr>
            </a:br>
            <a:endParaRPr lang="ru-RU" sz="2800" dirty="0">
              <a:solidFill>
                <a:srgbClr val="C00000"/>
              </a:solidFill>
              <a:latin typeface="Arial" pitchFamily="34" charset="0"/>
              <a:cs typeface="Arial" pitchFamily="34" charset="0"/>
            </a:endParaRPr>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317767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50106"/>
          </a:xfrm>
        </p:spPr>
        <p:txBody>
          <a:bodyPr>
            <a:normAutofit/>
          </a:bodyPr>
          <a:lstStyle/>
          <a:p>
            <a:pPr algn="ctr"/>
            <a:r>
              <a:rPr lang="ru-RU" sz="2800" b="1" dirty="0" smtClean="0">
                <a:solidFill>
                  <a:srgbClr val="C00000"/>
                </a:solidFill>
                <a:latin typeface="Arial" pitchFamily="34" charset="0"/>
                <a:cs typeface="Arial" pitchFamily="34" charset="0"/>
              </a:rPr>
              <a:t>Посещаемость</a:t>
            </a:r>
            <a:endParaRPr lang="ru-RU" sz="2800" dirty="0">
              <a:latin typeface="Arial" pitchFamily="34" charset="0"/>
              <a:cs typeface="Arial" pitchFamily="34" charset="0"/>
            </a:endParaRPr>
          </a:p>
        </p:txBody>
      </p:sp>
      <p:sp>
        <p:nvSpPr>
          <p:cNvPr id="3" name="Объект 2"/>
          <p:cNvSpPr>
            <a:spLocks noGrp="1"/>
          </p:cNvSpPr>
          <p:nvPr>
            <p:ph sz="quarter" idx="1"/>
          </p:nvPr>
        </p:nvSpPr>
        <p:spPr/>
        <p:txBody>
          <a:bodyPr/>
          <a:lstStyle/>
          <a:p>
            <a:r>
              <a:rPr lang="ru-RU" dirty="0">
                <a:latin typeface="Arial" pitchFamily="34" charset="0"/>
                <a:cs typeface="Arial" pitchFamily="34" charset="0"/>
              </a:rPr>
              <a:t>Ежедневная посещаемость http://www.school.edu.ru более </a:t>
            </a:r>
            <a:r>
              <a:rPr lang="ru-RU" b="1" dirty="0">
                <a:latin typeface="Arial" pitchFamily="34" charset="0"/>
                <a:cs typeface="Arial" pitchFamily="34" charset="0"/>
              </a:rPr>
              <a:t>10000</a:t>
            </a:r>
            <a:r>
              <a:rPr lang="ru-RU" dirty="0">
                <a:latin typeface="Arial" pitchFamily="34" charset="0"/>
                <a:cs typeface="Arial" pitchFamily="34" charset="0"/>
              </a:rPr>
              <a:t> пользователей в день. Максимальная посещаемость зарегистрирована 11.02.2008 - </a:t>
            </a:r>
            <a:r>
              <a:rPr lang="ru-RU" b="1" dirty="0">
                <a:latin typeface="Arial" pitchFamily="34" charset="0"/>
                <a:cs typeface="Arial" pitchFamily="34" charset="0"/>
              </a:rPr>
              <a:t>11922</a:t>
            </a:r>
            <a:r>
              <a:rPr lang="ru-RU" dirty="0">
                <a:latin typeface="Arial" pitchFamily="34" charset="0"/>
                <a:cs typeface="Arial" pitchFamily="34" charset="0"/>
              </a:rPr>
              <a:t> посетителей  (</a:t>
            </a:r>
            <a:r>
              <a:rPr lang="ru-RU" dirty="0" err="1">
                <a:latin typeface="Arial" pitchFamily="34" charset="0"/>
                <a:cs typeface="Arial" pitchFamily="34" charset="0"/>
              </a:rPr>
              <a:t>Spylog</a:t>
            </a:r>
            <a:r>
              <a:rPr lang="ru-RU" dirty="0">
                <a:latin typeface="Arial" pitchFamily="34" charset="0"/>
                <a:cs typeface="Arial" pitchFamily="34" charset="0"/>
              </a:rPr>
              <a:t>).</a:t>
            </a:r>
          </a:p>
          <a:p>
            <a:r>
              <a:rPr lang="ru-RU" dirty="0">
                <a:latin typeface="Arial" pitchFamily="34" charset="0"/>
                <a:cs typeface="Arial" pitchFamily="34" charset="0"/>
              </a:rPr>
              <a:t>Общая посещаемость портала и его проектов - более </a:t>
            </a:r>
            <a:r>
              <a:rPr lang="ru-RU" b="1" dirty="0">
                <a:latin typeface="Arial" pitchFamily="34" charset="0"/>
                <a:cs typeface="Arial" pitchFamily="34" charset="0"/>
              </a:rPr>
              <a:t>20000</a:t>
            </a:r>
            <a:r>
              <a:rPr lang="ru-RU" dirty="0">
                <a:latin typeface="Arial" pitchFamily="34" charset="0"/>
                <a:cs typeface="Arial" pitchFamily="34" charset="0"/>
              </a:rPr>
              <a:t> пользователей в день.</a:t>
            </a:r>
          </a:p>
          <a:p>
            <a:endParaRPr lang="ru-RU" dirty="0">
              <a:latin typeface="Arial" pitchFamily="34" charset="0"/>
              <a:cs typeface="Arial" pitchFamily="34" charset="0"/>
            </a:endParaRPr>
          </a:p>
        </p:txBody>
      </p:sp>
    </p:spTree>
    <p:extLst>
      <p:ext uri="{BB962C8B-B14F-4D97-AF65-F5344CB8AC3E}">
        <p14:creationId xmlns:p14="http://schemas.microsoft.com/office/powerpoint/2010/main" val="2169895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7467600" cy="1066130"/>
          </a:xfrm>
        </p:spPr>
        <p:txBody>
          <a:bodyPr>
            <a:normAutofit/>
          </a:bodyPr>
          <a:lstStyle/>
          <a:p>
            <a:pPr algn="ctr"/>
            <a:r>
              <a:rPr lang="ru-RU" sz="2800" b="1" dirty="0" smtClean="0">
                <a:solidFill>
                  <a:srgbClr val="C00000"/>
                </a:solidFill>
                <a:latin typeface="Arial" pitchFamily="34" charset="0"/>
                <a:cs typeface="Arial" pitchFamily="34" charset="0"/>
              </a:rPr>
              <a:t>Поисковая машина</a:t>
            </a:r>
            <a:endParaRPr lang="ru-RU" sz="2800" dirty="0"/>
          </a:p>
        </p:txBody>
      </p:sp>
      <p:sp>
        <p:nvSpPr>
          <p:cNvPr id="3" name="Объект 2"/>
          <p:cNvSpPr>
            <a:spLocks noGrp="1"/>
          </p:cNvSpPr>
          <p:nvPr>
            <p:ph sz="quarter" idx="1"/>
          </p:nvPr>
        </p:nvSpPr>
        <p:spPr/>
        <p:txBody>
          <a:bodyPr/>
          <a:lstStyle/>
          <a:p>
            <a:r>
              <a:rPr lang="ru-RU" dirty="0"/>
              <a:t>На портале уже более двух лет функционирует поисковая машина: сквозной поиск осуществляется по всем ресурсам, разделам и сайтам Портала. Кроме того, поиск проводится с учетом словоформ русского языка. Это позволяет повысить точность поиска, а также обеспечить полноту полученных в процессе поиска результатов. По мере создания новых проектов и расширения старых происходит включение нового контента в область действия поисковой машины.</a:t>
            </a:r>
          </a:p>
        </p:txBody>
      </p:sp>
    </p:spTree>
    <p:extLst>
      <p:ext uri="{BB962C8B-B14F-4D97-AF65-F5344CB8AC3E}">
        <p14:creationId xmlns:p14="http://schemas.microsoft.com/office/powerpoint/2010/main" val="2169895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22114"/>
          </a:xfrm>
        </p:spPr>
        <p:txBody>
          <a:bodyPr>
            <a:normAutofit/>
          </a:bodyPr>
          <a:lstStyle/>
          <a:p>
            <a:pPr algn="ctr"/>
            <a:r>
              <a:rPr lang="ru-RU" sz="2800" b="1" dirty="0" smtClean="0">
                <a:solidFill>
                  <a:srgbClr val="C00000"/>
                </a:solidFill>
                <a:latin typeface="Arial" pitchFamily="34" charset="0"/>
                <a:cs typeface="Arial" pitchFamily="34" charset="0"/>
              </a:rPr>
              <a:t>Коллекции</a:t>
            </a:r>
            <a:endParaRPr lang="ru-RU" sz="2800" b="1" dirty="0">
              <a:solidFill>
                <a:srgbClr val="C00000"/>
              </a:solidFill>
              <a:latin typeface="Arial" pitchFamily="34" charset="0"/>
              <a:cs typeface="Arial" pitchFamily="34" charset="0"/>
            </a:endParaRPr>
          </a:p>
        </p:txBody>
      </p:sp>
      <p:sp>
        <p:nvSpPr>
          <p:cNvPr id="3" name="Объект 2"/>
          <p:cNvSpPr>
            <a:spLocks noGrp="1"/>
          </p:cNvSpPr>
          <p:nvPr>
            <p:ph sz="quarter" idx="1"/>
          </p:nvPr>
        </p:nvSpPr>
        <p:spPr/>
        <p:txBody>
          <a:bodyPr>
            <a:normAutofit fontScale="77500" lnSpcReduction="20000"/>
          </a:bodyPr>
          <a:lstStyle/>
          <a:p>
            <a:r>
              <a:rPr lang="ru-RU" sz="2800" dirty="0">
                <a:latin typeface="Arial" pitchFamily="34" charset="0"/>
                <a:cs typeface="Arial" pitchFamily="34" charset="0"/>
              </a:rPr>
              <a:t>Коллекция: естественнонаучные эксперименты </a:t>
            </a:r>
            <a:r>
              <a:rPr lang="ru-RU" sz="2800" u="sng" dirty="0">
                <a:latin typeface="Arial" pitchFamily="34" charset="0"/>
                <a:cs typeface="Arial" pitchFamily="34" charset="0"/>
                <a:hlinkClick r:id="rId2"/>
              </a:rPr>
              <a:t>experiment.edu.ru</a:t>
            </a:r>
            <a:endParaRPr lang="ru-RU" sz="2800" dirty="0">
              <a:latin typeface="Arial" pitchFamily="34" charset="0"/>
              <a:cs typeface="Arial" pitchFamily="34" charset="0"/>
            </a:endParaRPr>
          </a:p>
          <a:p>
            <a:r>
              <a:rPr lang="ru-RU" sz="2800" dirty="0">
                <a:latin typeface="Arial" pitchFamily="34" charset="0"/>
                <a:cs typeface="Arial" pitchFamily="34" charset="0"/>
              </a:rPr>
              <a:t>Музыкальная коллекция </a:t>
            </a:r>
            <a:r>
              <a:rPr lang="ru-RU" sz="2800" u="sng" dirty="0">
                <a:latin typeface="Arial" pitchFamily="34" charset="0"/>
                <a:cs typeface="Arial" pitchFamily="34" charset="0"/>
                <a:hlinkClick r:id="rId3"/>
              </a:rPr>
              <a:t>music.edu.ru</a:t>
            </a:r>
            <a:endParaRPr lang="ru-RU" sz="2800" dirty="0">
              <a:latin typeface="Arial" pitchFamily="34" charset="0"/>
              <a:cs typeface="Arial" pitchFamily="34" charset="0"/>
            </a:endParaRPr>
          </a:p>
          <a:p>
            <a:r>
              <a:rPr lang="ru-RU" sz="2800" dirty="0">
                <a:latin typeface="Arial" pitchFamily="34" charset="0"/>
                <a:cs typeface="Arial" pitchFamily="34" charset="0"/>
              </a:rPr>
              <a:t>Коллекция: мировая художественная культура </a:t>
            </a:r>
            <a:r>
              <a:rPr lang="ru-RU" sz="2800" u="sng" dirty="0">
                <a:latin typeface="Arial" pitchFamily="34" charset="0"/>
                <a:cs typeface="Arial" pitchFamily="34" charset="0"/>
                <a:hlinkClick r:id="rId4"/>
              </a:rPr>
              <a:t>artclassic.edu.ru</a:t>
            </a:r>
            <a:endParaRPr lang="ru-RU" sz="2800" dirty="0">
              <a:latin typeface="Arial" pitchFamily="34" charset="0"/>
              <a:cs typeface="Arial" pitchFamily="34" charset="0"/>
            </a:endParaRPr>
          </a:p>
          <a:p>
            <a:r>
              <a:rPr lang="ru-RU" sz="2800" dirty="0">
                <a:latin typeface="Arial" pitchFamily="34" charset="0"/>
                <a:cs typeface="Arial" pitchFamily="34" charset="0"/>
              </a:rPr>
              <a:t>Коллекция: русская и зарубежная литература для школы </a:t>
            </a:r>
            <a:r>
              <a:rPr lang="ru-RU" sz="2800" u="sng" dirty="0">
                <a:latin typeface="Arial" pitchFamily="34" charset="0"/>
                <a:cs typeface="Arial" pitchFamily="34" charset="0"/>
                <a:hlinkClick r:id="rId5"/>
              </a:rPr>
              <a:t>litera.edu.ru</a:t>
            </a:r>
            <a:endParaRPr lang="ru-RU" sz="2800" dirty="0">
              <a:latin typeface="Arial" pitchFamily="34" charset="0"/>
              <a:cs typeface="Arial" pitchFamily="34" charset="0"/>
            </a:endParaRPr>
          </a:p>
          <a:p>
            <a:r>
              <a:rPr lang="ru-RU" sz="2800" dirty="0">
                <a:latin typeface="Arial" pitchFamily="34" charset="0"/>
                <a:cs typeface="Arial" pitchFamily="34" charset="0"/>
              </a:rPr>
              <a:t>Коллекция: исторические документы </a:t>
            </a:r>
            <a:r>
              <a:rPr lang="ru-RU" sz="2800" u="sng" dirty="0">
                <a:latin typeface="Arial" pitchFamily="34" charset="0"/>
                <a:cs typeface="Arial" pitchFamily="34" charset="0"/>
                <a:hlinkClick r:id="rId6"/>
              </a:rPr>
              <a:t>historydoc.edu.ru</a:t>
            </a:r>
            <a:endParaRPr lang="ru-RU" sz="2800" dirty="0">
              <a:latin typeface="Arial" pitchFamily="34" charset="0"/>
              <a:cs typeface="Arial" pitchFamily="34" charset="0"/>
            </a:endParaRPr>
          </a:p>
          <a:p>
            <a:r>
              <a:rPr lang="ru-RU" sz="2800" dirty="0">
                <a:latin typeface="Arial" pitchFamily="34" charset="0"/>
                <a:cs typeface="Arial" pitchFamily="34" charset="0"/>
              </a:rPr>
              <a:t>Коллекция: право  в сфере образования </a:t>
            </a:r>
            <a:r>
              <a:rPr lang="ru-RU" sz="2800" u="sng" dirty="0">
                <a:latin typeface="Arial" pitchFamily="34" charset="0"/>
                <a:cs typeface="Arial" pitchFamily="34" charset="0"/>
                <a:hlinkClick r:id="rId7"/>
              </a:rPr>
              <a:t>zakon.edu.ru</a:t>
            </a:r>
            <a:endParaRPr lang="ru-RU" sz="2800" dirty="0">
              <a:latin typeface="Arial" pitchFamily="34" charset="0"/>
              <a:cs typeface="Arial" pitchFamily="34" charset="0"/>
            </a:endParaRPr>
          </a:p>
          <a:p>
            <a:r>
              <a:rPr lang="ru-RU" sz="2800" dirty="0">
                <a:latin typeface="Arial" pitchFamily="34" charset="0"/>
                <a:cs typeface="Arial" pitchFamily="34" charset="0"/>
              </a:rPr>
              <a:t>Коллекция: история образования </a:t>
            </a:r>
            <a:r>
              <a:rPr lang="ru-RU" sz="2800" u="sng" dirty="0">
                <a:latin typeface="Arial" pitchFamily="34" charset="0"/>
                <a:cs typeface="Arial" pitchFamily="34" charset="0"/>
                <a:hlinkClick r:id="rId8"/>
              </a:rPr>
              <a:t>museum.edu.ru</a:t>
            </a:r>
            <a:endParaRPr lang="ru-RU" sz="2800" dirty="0">
              <a:latin typeface="Arial" pitchFamily="34" charset="0"/>
              <a:cs typeface="Arial" pitchFamily="34" charset="0"/>
            </a:endParaRPr>
          </a:p>
          <a:p>
            <a:r>
              <a:rPr lang="ru-RU" sz="2800" dirty="0">
                <a:latin typeface="Arial" pitchFamily="34" charset="0"/>
                <a:cs typeface="Arial" pitchFamily="34" charset="0"/>
              </a:rPr>
              <a:t>Коллекция: диктанты – русский язык </a:t>
            </a:r>
            <a:r>
              <a:rPr lang="ru-RU" sz="2800" u="sng" dirty="0">
                <a:latin typeface="Arial" pitchFamily="34" charset="0"/>
                <a:cs typeface="Arial" pitchFamily="34" charset="0"/>
                <a:hlinkClick r:id="rId9"/>
              </a:rPr>
              <a:t>language.edu.ru</a:t>
            </a:r>
            <a:endParaRPr lang="ru-RU" sz="2800" dirty="0">
              <a:latin typeface="Arial" pitchFamily="34" charset="0"/>
              <a:cs typeface="Arial" pitchFamily="34" charset="0"/>
            </a:endParaRPr>
          </a:p>
          <a:p>
            <a:r>
              <a:rPr lang="ru-RU" sz="2800" dirty="0">
                <a:latin typeface="Arial" pitchFamily="34" charset="0"/>
                <a:cs typeface="Arial" pitchFamily="34" charset="0"/>
              </a:rPr>
              <a:t>Коллекция по зоологии </a:t>
            </a:r>
            <a:r>
              <a:rPr lang="ru-RU" sz="2800" u="sng" dirty="0">
                <a:latin typeface="Arial" pitchFamily="34" charset="0"/>
                <a:cs typeface="Arial" pitchFamily="34" charset="0"/>
                <a:hlinkClick r:id="rId10"/>
              </a:rPr>
              <a:t>zoology.edu.ru</a:t>
            </a:r>
            <a:endParaRPr lang="ru-RU" sz="2800" dirty="0">
              <a:latin typeface="Arial" pitchFamily="34" charset="0"/>
              <a:cs typeface="Arial" pitchFamily="34" charset="0"/>
            </a:endParaRPr>
          </a:p>
          <a:p>
            <a:endParaRPr lang="ru-RU" dirty="0"/>
          </a:p>
        </p:txBody>
      </p:sp>
    </p:spTree>
    <p:extLst>
      <p:ext uri="{BB962C8B-B14F-4D97-AF65-F5344CB8AC3E}">
        <p14:creationId xmlns:p14="http://schemas.microsoft.com/office/powerpoint/2010/main" val="1155452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22114"/>
          </a:xfrm>
        </p:spPr>
        <p:txBody>
          <a:bodyPr>
            <a:normAutofit/>
          </a:bodyPr>
          <a:lstStyle/>
          <a:p>
            <a:pPr algn="ctr"/>
            <a:r>
              <a:rPr lang="ru-RU" sz="2800" b="1" dirty="0" smtClean="0">
                <a:solidFill>
                  <a:srgbClr val="C00000"/>
                </a:solidFill>
                <a:latin typeface="Arial" pitchFamily="34" charset="0"/>
                <a:cs typeface="Arial" pitchFamily="34" charset="0"/>
              </a:rPr>
              <a:t>Каталог портала</a:t>
            </a:r>
            <a:endParaRPr lang="ru-RU" sz="2800" b="1" dirty="0">
              <a:solidFill>
                <a:srgbClr val="C00000"/>
              </a:solidFill>
              <a:latin typeface="Arial" pitchFamily="34" charset="0"/>
              <a:cs typeface="Arial" pitchFamily="34" charset="0"/>
            </a:endParaRPr>
          </a:p>
        </p:txBody>
      </p:sp>
      <p:sp>
        <p:nvSpPr>
          <p:cNvPr id="3" name="Объект 2"/>
          <p:cNvSpPr>
            <a:spLocks noGrp="1"/>
          </p:cNvSpPr>
          <p:nvPr>
            <p:ph sz="quarter" idx="1"/>
          </p:nvPr>
        </p:nvSpPr>
        <p:spPr/>
        <p:txBody>
          <a:bodyPr/>
          <a:lstStyle/>
          <a:p>
            <a:r>
              <a:rPr lang="ru-RU" dirty="0">
                <a:latin typeface="Arial" pitchFamily="34" charset="0"/>
                <a:cs typeface="Arial" pitchFamily="34" charset="0"/>
              </a:rPr>
              <a:t>Рубрикатор ресурсов Портала составлен в соответствии с требованиями </a:t>
            </a:r>
            <a:r>
              <a:rPr lang="ru-RU" u="sng" dirty="0">
                <a:latin typeface="Arial" pitchFamily="34" charset="0"/>
                <a:cs typeface="Arial" pitchFamily="34" charset="0"/>
                <a:hlinkClick r:id="rId2"/>
              </a:rPr>
              <a:t>Федерального образовательного Портала</a:t>
            </a:r>
            <a:r>
              <a:rPr lang="ru-RU" dirty="0">
                <a:latin typeface="Arial" pitchFamily="34" charset="0"/>
                <a:cs typeface="Arial" pitchFamily="34" charset="0"/>
              </a:rPr>
              <a:t>.</a:t>
            </a:r>
          </a:p>
          <a:p>
            <a:r>
              <a:rPr lang="ru-RU" dirty="0">
                <a:latin typeface="Arial" pitchFamily="34" charset="0"/>
                <a:cs typeface="Arial" pitchFamily="34" charset="0"/>
              </a:rPr>
              <a:t>Дерево категорий разработано на базе принятых в России рубрикаторов и классификаций: ОКНПО, ГРНТИ, ОКСВНК, ОКСО, УДК с учетом программ вариативного образования,  государственных стандартов и представляет имеющиеся в Интернете материалы по тематикам </a:t>
            </a:r>
            <a:r>
              <a:rPr lang="ru-RU" dirty="0" err="1">
                <a:latin typeface="Arial" pitchFamily="34" charset="0"/>
                <a:cs typeface="Arial" pitchFamily="34" charset="0"/>
              </a:rPr>
              <a:t>дошкольно</a:t>
            </a:r>
            <a:r>
              <a:rPr lang="ru-RU" dirty="0">
                <a:latin typeface="Arial" pitchFamily="34" charset="0"/>
                <a:cs typeface="Arial" pitchFamily="34" charset="0"/>
              </a:rPr>
              <a:t>-школьного и педагогического образования как для педагогов, так и для детей и родителей</a:t>
            </a:r>
            <a:r>
              <a:rPr lang="ru-RU" dirty="0"/>
              <a:t>.</a:t>
            </a:r>
          </a:p>
          <a:p>
            <a:endParaRPr lang="ru-RU" dirty="0"/>
          </a:p>
        </p:txBody>
      </p:sp>
    </p:spTree>
    <p:extLst>
      <p:ext uri="{BB962C8B-B14F-4D97-AF65-F5344CB8AC3E}">
        <p14:creationId xmlns:p14="http://schemas.microsoft.com/office/powerpoint/2010/main" val="2305651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22114"/>
          </a:xfrm>
        </p:spPr>
        <p:txBody>
          <a:bodyPr>
            <a:normAutofit/>
          </a:bodyPr>
          <a:lstStyle/>
          <a:p>
            <a:pPr algn="ctr"/>
            <a:r>
              <a:rPr lang="ru-RU" sz="2800" b="1" dirty="0" smtClean="0">
                <a:solidFill>
                  <a:srgbClr val="C00000"/>
                </a:solidFill>
                <a:latin typeface="Arial" pitchFamily="34" charset="0"/>
                <a:cs typeface="Arial" pitchFamily="34" charset="0"/>
              </a:rPr>
              <a:t>Разделы каталога</a:t>
            </a:r>
            <a:endParaRPr lang="ru-RU" sz="2800" b="1" dirty="0">
              <a:solidFill>
                <a:srgbClr val="C00000"/>
              </a:solidFill>
              <a:latin typeface="Arial" pitchFamily="34" charset="0"/>
              <a:cs typeface="Arial" pitchFamily="34" charset="0"/>
            </a:endParaRPr>
          </a:p>
        </p:txBody>
      </p:sp>
      <p:sp>
        <p:nvSpPr>
          <p:cNvPr id="3" name="Объект 2"/>
          <p:cNvSpPr>
            <a:spLocks noGrp="1"/>
          </p:cNvSpPr>
          <p:nvPr>
            <p:ph sz="quarter" idx="1"/>
          </p:nvPr>
        </p:nvSpPr>
        <p:spPr/>
        <p:txBody>
          <a:bodyPr>
            <a:normAutofit fontScale="85000" lnSpcReduction="20000"/>
          </a:bodyPr>
          <a:lstStyle/>
          <a:p>
            <a:r>
              <a:rPr lang="ru-RU" dirty="0"/>
              <a:t> </a:t>
            </a:r>
            <a:r>
              <a:rPr lang="ru-RU" dirty="0">
                <a:latin typeface="Arial" pitchFamily="34" charset="0"/>
                <a:cs typeface="Arial" pitchFamily="34" charset="0"/>
              </a:rPr>
              <a:t>Дошкольное образование,</a:t>
            </a:r>
          </a:p>
          <a:p>
            <a:r>
              <a:rPr lang="ru-RU" dirty="0">
                <a:latin typeface="Arial" pitchFamily="34" charset="0"/>
                <a:cs typeface="Arial" pitchFamily="34" charset="0"/>
              </a:rPr>
              <a:t> Начальная школа,</a:t>
            </a:r>
          </a:p>
          <a:p>
            <a:r>
              <a:rPr lang="ru-RU" dirty="0">
                <a:latin typeface="Arial" pitchFamily="34" charset="0"/>
                <a:cs typeface="Arial" pitchFamily="34" charset="0"/>
              </a:rPr>
              <a:t> Основная и полная средняя школа,</a:t>
            </a:r>
          </a:p>
          <a:p>
            <a:r>
              <a:rPr lang="ru-RU" dirty="0">
                <a:latin typeface="Arial" pitchFamily="34" charset="0"/>
                <a:cs typeface="Arial" pitchFamily="34" charset="0"/>
              </a:rPr>
              <a:t> Дополнительное образование и воспитание,</a:t>
            </a:r>
          </a:p>
          <a:p>
            <a:r>
              <a:rPr lang="ru-RU" dirty="0">
                <a:latin typeface="Arial" pitchFamily="34" charset="0"/>
                <a:cs typeface="Arial" pitchFamily="34" charset="0"/>
              </a:rPr>
              <a:t> Образовательный досуг,</a:t>
            </a:r>
          </a:p>
          <a:p>
            <a:r>
              <a:rPr lang="ru-RU" dirty="0">
                <a:latin typeface="Arial" pitchFamily="34" charset="0"/>
                <a:cs typeface="Arial" pitchFamily="34" charset="0"/>
              </a:rPr>
              <a:t> Дистанционное обучение,</a:t>
            </a:r>
          </a:p>
          <a:p>
            <a:r>
              <a:rPr lang="ru-RU" dirty="0">
                <a:latin typeface="Arial" pitchFamily="34" charset="0"/>
                <a:cs typeface="Arial" pitchFamily="34" charset="0"/>
              </a:rPr>
              <a:t> </a:t>
            </a:r>
            <a:r>
              <a:rPr lang="ru-RU" dirty="0" smtClean="0">
                <a:latin typeface="Arial" pitchFamily="34" charset="0"/>
                <a:cs typeface="Arial" pitchFamily="34" charset="0"/>
              </a:rPr>
              <a:t>Коррекционная </a:t>
            </a:r>
            <a:r>
              <a:rPr lang="ru-RU" dirty="0">
                <a:latin typeface="Arial" pitchFamily="34" charset="0"/>
                <a:cs typeface="Arial" pitchFamily="34" charset="0"/>
              </a:rPr>
              <a:t>педагогика и специальная психология,</a:t>
            </a:r>
          </a:p>
          <a:p>
            <a:r>
              <a:rPr lang="ru-RU" dirty="0" smtClean="0">
                <a:latin typeface="Arial" pitchFamily="34" charset="0"/>
                <a:cs typeface="Arial" pitchFamily="34" charset="0"/>
              </a:rPr>
              <a:t> Педагогика </a:t>
            </a:r>
            <a:r>
              <a:rPr lang="ru-RU" dirty="0">
                <a:latin typeface="Arial" pitchFamily="34" charset="0"/>
                <a:cs typeface="Arial" pitchFamily="34" charset="0"/>
              </a:rPr>
              <a:t>и педагогическое образование,</a:t>
            </a:r>
          </a:p>
          <a:p>
            <a:r>
              <a:rPr lang="ru-RU" dirty="0">
                <a:latin typeface="Arial" pitchFamily="34" charset="0"/>
                <a:cs typeface="Arial" pitchFamily="34" charset="0"/>
              </a:rPr>
              <a:t> Повышение квалификации,</a:t>
            </a:r>
          </a:p>
          <a:p>
            <a:r>
              <a:rPr lang="ru-RU" dirty="0">
                <a:latin typeface="Arial" pitchFamily="34" charset="0"/>
                <a:cs typeface="Arial" pitchFamily="34" charset="0"/>
              </a:rPr>
              <a:t> </a:t>
            </a:r>
            <a:r>
              <a:rPr lang="ru-RU" dirty="0" smtClean="0">
                <a:latin typeface="Arial" pitchFamily="34" charset="0"/>
                <a:cs typeface="Arial" pitchFamily="34" charset="0"/>
              </a:rPr>
              <a:t>Технические </a:t>
            </a:r>
            <a:r>
              <a:rPr lang="ru-RU" dirty="0">
                <a:latin typeface="Arial" pitchFamily="34" charset="0"/>
                <a:cs typeface="Arial" pitchFamily="34" charset="0"/>
              </a:rPr>
              <a:t>средства обучения и учебное оборудование,</a:t>
            </a:r>
          </a:p>
          <a:p>
            <a:r>
              <a:rPr lang="ru-RU" dirty="0">
                <a:latin typeface="Arial" pitchFamily="34" charset="0"/>
                <a:cs typeface="Arial" pitchFamily="34" charset="0"/>
              </a:rPr>
              <a:t> Справочно-информационные источники,</a:t>
            </a:r>
          </a:p>
          <a:p>
            <a:r>
              <a:rPr lang="ru-RU" dirty="0">
                <a:latin typeface="Arial" pitchFamily="34" charset="0"/>
                <a:cs typeface="Arial" pitchFamily="34" charset="0"/>
              </a:rPr>
              <a:t> Государственные образовательные порталы,</a:t>
            </a:r>
          </a:p>
          <a:p>
            <a:r>
              <a:rPr lang="ru-RU" dirty="0">
                <a:latin typeface="Arial" pitchFamily="34" charset="0"/>
                <a:cs typeface="Arial" pitchFamily="34" charset="0"/>
              </a:rPr>
              <a:t> Интернет: в помощь пользователю,</a:t>
            </a:r>
          </a:p>
          <a:p>
            <a:r>
              <a:rPr lang="ru-RU" dirty="0">
                <a:latin typeface="Arial" pitchFamily="34" charset="0"/>
                <a:cs typeface="Arial" pitchFamily="34" charset="0"/>
              </a:rPr>
              <a:t> Печатные издания,</a:t>
            </a:r>
          </a:p>
          <a:p>
            <a:r>
              <a:rPr lang="ru-RU" dirty="0">
                <a:latin typeface="Arial" pitchFamily="34" charset="0"/>
                <a:cs typeface="Arial" pitchFamily="34" charset="0"/>
              </a:rPr>
              <a:t> Издания на CD/DVD-дисках</a:t>
            </a:r>
          </a:p>
          <a:p>
            <a:endParaRPr lang="ru-RU" dirty="0"/>
          </a:p>
        </p:txBody>
      </p:sp>
    </p:spTree>
    <p:extLst>
      <p:ext uri="{BB962C8B-B14F-4D97-AF65-F5344CB8AC3E}">
        <p14:creationId xmlns:p14="http://schemas.microsoft.com/office/powerpoint/2010/main" val="4094103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94122"/>
          </a:xfrm>
        </p:spPr>
        <p:txBody>
          <a:bodyPr>
            <a:normAutofit/>
          </a:bodyPr>
          <a:lstStyle/>
          <a:p>
            <a:pPr algn="ctr"/>
            <a:r>
              <a:rPr lang="ru-RU" sz="2800" b="1" dirty="0" smtClean="0">
                <a:solidFill>
                  <a:srgbClr val="C00000"/>
                </a:solidFill>
                <a:latin typeface="Arial" pitchFamily="34" charset="0"/>
                <a:cs typeface="Arial" pitchFamily="34" charset="0"/>
              </a:rPr>
              <a:t>Консультации</a:t>
            </a:r>
            <a:endParaRPr lang="ru-RU" sz="2800" b="1" dirty="0">
              <a:solidFill>
                <a:srgbClr val="C00000"/>
              </a:solidFill>
              <a:latin typeface="Arial" pitchFamily="34" charset="0"/>
              <a:cs typeface="Arial" pitchFamily="34" charset="0"/>
            </a:endParaRPr>
          </a:p>
        </p:txBody>
      </p:sp>
      <p:sp>
        <p:nvSpPr>
          <p:cNvPr id="3" name="Объект 2"/>
          <p:cNvSpPr>
            <a:spLocks noGrp="1"/>
          </p:cNvSpPr>
          <p:nvPr>
            <p:ph sz="quarter" idx="1"/>
          </p:nvPr>
        </p:nvSpPr>
        <p:spPr/>
        <p:txBody>
          <a:bodyPr>
            <a:normAutofit fontScale="85000" lnSpcReduction="20000"/>
          </a:bodyPr>
          <a:lstStyle/>
          <a:p>
            <a:pPr marL="0" indent="0">
              <a:buNone/>
            </a:pPr>
            <a:r>
              <a:rPr lang="ru-RU" dirty="0">
                <a:latin typeface="Arial" pitchFamily="34" charset="0"/>
                <a:cs typeface="Arial" pitchFamily="34" charset="0"/>
              </a:rPr>
              <a:t>Сервис </a:t>
            </a:r>
            <a:r>
              <a:rPr lang="ru-RU" dirty="0" err="1">
                <a:latin typeface="Arial" pitchFamily="34" charset="0"/>
                <a:cs typeface="Arial" pitchFamily="34" charset="0"/>
              </a:rPr>
              <a:t>on-line</a:t>
            </a:r>
            <a:r>
              <a:rPr lang="ru-RU" dirty="0">
                <a:latin typeface="Arial" pitchFamily="34" charset="0"/>
                <a:cs typeface="Arial" pitchFamily="34" charset="0"/>
              </a:rPr>
              <a:t> консультаций очень востребован пользователями. Ежедневно приходит несколько десятков вопросов. Наиболее актуальная консультация – по праву в образовании (опубликовано более 10000 ресурсов-ответов).</a:t>
            </a:r>
          </a:p>
          <a:p>
            <a:r>
              <a:rPr lang="ru-RU" dirty="0">
                <a:latin typeface="Arial" pitchFamily="34" charset="0"/>
                <a:cs typeface="Arial" pitchFamily="34" charset="0"/>
              </a:rPr>
              <a:t>  </a:t>
            </a:r>
            <a:r>
              <a:rPr lang="ru-RU" b="1" dirty="0">
                <a:latin typeface="Arial" pitchFamily="34" charset="0"/>
                <a:cs typeface="Arial" pitchFamily="34" charset="0"/>
              </a:rPr>
              <a:t>Вопросы-ответы по законодательству</a:t>
            </a:r>
            <a:r>
              <a:rPr lang="ru-RU" dirty="0">
                <a:latin typeface="Arial" pitchFamily="34" charset="0"/>
                <a:cs typeface="Arial" pitchFamily="34" charset="0"/>
              </a:rPr>
              <a:t/>
            </a:r>
            <a:br>
              <a:rPr lang="ru-RU" dirty="0">
                <a:latin typeface="Arial" pitchFamily="34" charset="0"/>
                <a:cs typeface="Arial" pitchFamily="34" charset="0"/>
              </a:rPr>
            </a:br>
            <a:r>
              <a:rPr lang="ru-RU" dirty="0">
                <a:latin typeface="Arial" pitchFamily="34" charset="0"/>
                <a:cs typeface="Arial" pitchFamily="34" charset="0"/>
              </a:rPr>
              <a:t>Ведет специалист по праву в сфере образования Елена </a:t>
            </a:r>
            <a:r>
              <a:rPr lang="ru-RU" dirty="0" err="1">
                <a:latin typeface="Arial" pitchFamily="34" charset="0"/>
                <a:cs typeface="Arial" pitchFamily="34" charset="0"/>
              </a:rPr>
              <a:t>Болотова</a:t>
            </a:r>
            <a:r>
              <a:rPr lang="ru-RU" dirty="0">
                <a:latin typeface="Arial" pitchFamily="34" charset="0"/>
                <a:cs typeface="Arial" pitchFamily="34" charset="0"/>
              </a:rPr>
              <a:t>, профессор кафедры дисциплин государственно-правового цикла юридического факультета Университета РАО</a:t>
            </a:r>
          </a:p>
          <a:p>
            <a:r>
              <a:rPr lang="ru-RU" dirty="0">
                <a:latin typeface="Arial" pitchFamily="34" charset="0"/>
                <a:cs typeface="Arial" pitchFamily="34" charset="0"/>
              </a:rPr>
              <a:t> </a:t>
            </a:r>
            <a:r>
              <a:rPr lang="ru-RU" b="1" dirty="0">
                <a:latin typeface="Arial" pitchFamily="34" charset="0"/>
                <a:cs typeface="Arial" pitchFamily="34" charset="0"/>
              </a:rPr>
              <a:t>Консультация по коррекционной психологии ИКП РАО</a:t>
            </a:r>
            <a:r>
              <a:rPr lang="ru-RU" dirty="0">
                <a:latin typeface="Arial" pitchFamily="34" charset="0"/>
                <a:cs typeface="Arial" pitchFamily="34" charset="0"/>
              </a:rPr>
              <a:t/>
            </a:r>
            <a:br>
              <a:rPr lang="ru-RU" dirty="0">
                <a:latin typeface="Arial" pitchFamily="34" charset="0"/>
                <a:cs typeface="Arial" pitchFamily="34" charset="0"/>
              </a:rPr>
            </a:br>
            <a:r>
              <a:rPr lang="ru-RU" dirty="0">
                <a:latin typeface="Arial" pitchFamily="34" charset="0"/>
                <a:cs typeface="Arial" pitchFamily="34" charset="0"/>
              </a:rPr>
              <a:t>Отвечают ведущие научные сотрудники Института коррекционной педагогики РАО.</a:t>
            </a:r>
          </a:p>
          <a:p>
            <a:r>
              <a:rPr lang="ru-RU" b="1" dirty="0" smtClean="0">
                <a:latin typeface="Arial" pitchFamily="34" charset="0"/>
                <a:cs typeface="Arial" pitchFamily="34" charset="0"/>
              </a:rPr>
              <a:t>Возможности </a:t>
            </a:r>
            <a:r>
              <a:rPr lang="ru-RU" b="1" dirty="0">
                <a:latin typeface="Arial" pitchFamily="34" charset="0"/>
                <a:cs typeface="Arial" pitchFamily="34" charset="0"/>
              </a:rPr>
              <a:t>мультимедийного оборудования в образовательных учреждениях </a:t>
            </a:r>
            <a:r>
              <a:rPr lang="ru-RU" dirty="0">
                <a:latin typeface="Arial" pitchFamily="34" charset="0"/>
                <a:cs typeface="Arial" pitchFamily="34" charset="0"/>
              </a:rPr>
              <a:t/>
            </a:r>
            <a:br>
              <a:rPr lang="ru-RU" dirty="0">
                <a:latin typeface="Arial" pitchFamily="34" charset="0"/>
                <a:cs typeface="Arial" pitchFamily="34" charset="0"/>
              </a:rPr>
            </a:br>
            <a:r>
              <a:rPr lang="ru-RU" dirty="0">
                <a:latin typeface="Arial" pitchFamily="34" charset="0"/>
                <a:cs typeface="Arial" pitchFamily="34" charset="0"/>
              </a:rPr>
              <a:t>Ведут специалисты ИНТМЕДИА</a:t>
            </a:r>
          </a:p>
          <a:p>
            <a:r>
              <a:rPr lang="ru-RU" b="1" dirty="0" smtClean="0">
                <a:latin typeface="Arial" pitchFamily="34" charset="0"/>
                <a:cs typeface="Arial" pitchFamily="34" charset="0"/>
              </a:rPr>
              <a:t>Консультация </a:t>
            </a:r>
            <a:r>
              <a:rPr lang="ru-RU" b="1" dirty="0">
                <a:latin typeface="Arial" pitchFamily="34" charset="0"/>
                <a:cs typeface="Arial" pitchFamily="34" charset="0"/>
              </a:rPr>
              <a:t>для пользователей конструктора образовательных </a:t>
            </a:r>
            <a:r>
              <a:rPr lang="ru-RU" b="1" dirty="0" smtClean="0">
                <a:latin typeface="Arial" pitchFamily="34" charset="0"/>
                <a:cs typeface="Arial" pitchFamily="34" charset="0"/>
              </a:rPr>
              <a:t>сайтов</a:t>
            </a:r>
            <a:r>
              <a:rPr lang="ru-RU" dirty="0">
                <a:latin typeface="Arial" pitchFamily="34" charset="0"/>
                <a:cs typeface="Arial" pitchFamily="34" charset="0"/>
              </a:rPr>
              <a:t> </a:t>
            </a:r>
            <a:r>
              <a:rPr lang="ru-RU" b="1" dirty="0" smtClean="0">
                <a:latin typeface="Arial" pitchFamily="34" charset="0"/>
                <a:cs typeface="Arial" pitchFamily="34" charset="0"/>
              </a:rPr>
              <a:t>ведет </a:t>
            </a:r>
            <a:r>
              <a:rPr lang="ru-RU" b="1" dirty="0">
                <a:latin typeface="Arial" pitchFamily="34" charset="0"/>
                <a:cs typeface="Arial" pitchFamily="34" charset="0"/>
              </a:rPr>
              <a:t>редакция портала</a:t>
            </a:r>
          </a:p>
          <a:p>
            <a:endParaRPr lang="ru-RU" dirty="0"/>
          </a:p>
        </p:txBody>
      </p:sp>
    </p:spTree>
    <p:extLst>
      <p:ext uri="{BB962C8B-B14F-4D97-AF65-F5344CB8AC3E}">
        <p14:creationId xmlns:p14="http://schemas.microsoft.com/office/powerpoint/2010/main" val="17674860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94122"/>
          </a:xfrm>
        </p:spPr>
        <p:txBody>
          <a:bodyPr>
            <a:normAutofit/>
          </a:bodyPr>
          <a:lstStyle/>
          <a:p>
            <a:pPr algn="ctr"/>
            <a:r>
              <a:rPr lang="ru-RU" sz="2800" b="1" dirty="0" smtClean="0">
                <a:solidFill>
                  <a:srgbClr val="C00000"/>
                </a:solidFill>
                <a:latin typeface="Arial" pitchFamily="34" charset="0"/>
                <a:cs typeface="Arial" pitchFamily="34" charset="0"/>
              </a:rPr>
              <a:t>Конструктор образовательных сайтов</a:t>
            </a:r>
            <a:endParaRPr lang="ru-RU" sz="2800" b="1" dirty="0">
              <a:solidFill>
                <a:srgbClr val="C00000"/>
              </a:solidFill>
              <a:latin typeface="Arial" pitchFamily="34" charset="0"/>
              <a:cs typeface="Arial" pitchFamily="34" charset="0"/>
            </a:endParaRPr>
          </a:p>
        </p:txBody>
      </p:sp>
      <p:sp>
        <p:nvSpPr>
          <p:cNvPr id="3" name="Объект 2"/>
          <p:cNvSpPr>
            <a:spLocks noGrp="1"/>
          </p:cNvSpPr>
          <p:nvPr>
            <p:ph sz="quarter" idx="1"/>
          </p:nvPr>
        </p:nvSpPr>
        <p:spPr/>
        <p:txBody>
          <a:bodyPr>
            <a:normAutofit fontScale="92500" lnSpcReduction="20000"/>
          </a:bodyPr>
          <a:lstStyle/>
          <a:p>
            <a:pPr marL="0" indent="0">
              <a:buNone/>
            </a:pPr>
            <a:r>
              <a:rPr lang="ru-RU" dirty="0">
                <a:latin typeface="Arial" pitchFamily="34" charset="0"/>
                <a:cs typeface="Arial" pitchFamily="34" charset="0"/>
              </a:rPr>
              <a:t>Конструктор (</a:t>
            </a:r>
            <a:r>
              <a:rPr lang="ru-RU" dirty="0" smtClean="0">
                <a:latin typeface="Arial" pitchFamily="34" charset="0"/>
                <a:cs typeface="Arial" pitchFamily="34" charset="0"/>
              </a:rPr>
              <a:t>точка входа</a:t>
            </a:r>
            <a:r>
              <a:rPr lang="ru-RU" dirty="0">
                <a:latin typeface="Arial" pitchFamily="34" charset="0"/>
                <a:cs typeface="Arial" pitchFamily="34" charset="0"/>
              </a:rPr>
              <a:t> </a:t>
            </a:r>
            <a:r>
              <a:rPr lang="ru-RU" u="sng" dirty="0">
                <a:latin typeface="Arial" pitchFamily="34" charset="0"/>
                <a:cs typeface="Arial" pitchFamily="34" charset="0"/>
                <a:hlinkClick r:id="rId2"/>
              </a:rPr>
              <a:t>http://edu.of.ru/</a:t>
            </a:r>
            <a:r>
              <a:rPr lang="ru-RU" dirty="0">
                <a:latin typeface="Arial" pitchFamily="34" charset="0"/>
                <a:cs typeface="Arial" pitchFamily="34" charset="0"/>
              </a:rPr>
              <a:t>) опубликован в сети в 2003 году, с тех пор создано около 2000 директорий.</a:t>
            </a:r>
          </a:p>
          <a:p>
            <a:pPr marL="0" indent="0">
              <a:buNone/>
            </a:pPr>
            <a:r>
              <a:rPr lang="ru-RU" dirty="0">
                <a:latin typeface="Arial" pitchFamily="34" charset="0"/>
                <a:cs typeface="Arial" pitchFamily="34" charset="0"/>
              </a:rPr>
              <a:t>Редакцией разработана структура типового сайта, которая  позволяет разместить любые полнотекстовые, цифровые и мультимедийные ресурсы, например:</a:t>
            </a:r>
          </a:p>
          <a:p>
            <a:r>
              <a:rPr lang="ru-RU" dirty="0" smtClean="0">
                <a:latin typeface="Arial" pitchFamily="34" charset="0"/>
                <a:cs typeface="Arial" pitchFamily="34" charset="0"/>
              </a:rPr>
              <a:t>учебно-методические </a:t>
            </a:r>
            <a:r>
              <a:rPr lang="ru-RU" dirty="0">
                <a:latin typeface="Arial" pitchFamily="34" charset="0"/>
                <a:cs typeface="Arial" pitchFamily="34" charset="0"/>
              </a:rPr>
              <a:t>материалы,</a:t>
            </a:r>
          </a:p>
          <a:p>
            <a:r>
              <a:rPr lang="ru-RU" dirty="0" smtClean="0">
                <a:latin typeface="Arial" pitchFamily="34" charset="0"/>
                <a:cs typeface="Arial" pitchFamily="34" charset="0"/>
              </a:rPr>
              <a:t>личные </a:t>
            </a:r>
            <a:r>
              <a:rPr lang="ru-RU" dirty="0">
                <a:latin typeface="Arial" pitchFamily="34" charset="0"/>
                <a:cs typeface="Arial" pitchFamily="34" charset="0"/>
              </a:rPr>
              <a:t>странички школ, педагогов и учащихся</a:t>
            </a:r>
          </a:p>
          <a:p>
            <a:r>
              <a:rPr lang="ru-RU" dirty="0" smtClean="0">
                <a:latin typeface="Arial" pitchFamily="34" charset="0"/>
                <a:cs typeface="Arial" pitchFamily="34" charset="0"/>
              </a:rPr>
              <a:t>школьные </a:t>
            </a:r>
            <a:r>
              <a:rPr lang="ru-RU" dirty="0">
                <a:latin typeface="Arial" pitchFamily="34" charset="0"/>
                <a:cs typeface="Arial" pitchFamily="34" charset="0"/>
              </a:rPr>
              <a:t>фотоальбомы</a:t>
            </a:r>
          </a:p>
          <a:p>
            <a:r>
              <a:rPr lang="ru-RU" dirty="0" smtClean="0">
                <a:latin typeface="Arial" pitchFamily="34" charset="0"/>
                <a:cs typeface="Arial" pitchFamily="34" charset="0"/>
              </a:rPr>
              <a:t>предметные </a:t>
            </a:r>
            <a:r>
              <a:rPr lang="ru-RU" dirty="0">
                <a:latin typeface="Arial" pitchFamily="34" charset="0"/>
                <a:cs typeface="Arial" pitchFamily="34" charset="0"/>
              </a:rPr>
              <a:t>коллекции</a:t>
            </a:r>
          </a:p>
          <a:p>
            <a:r>
              <a:rPr lang="ru-RU" dirty="0" smtClean="0">
                <a:latin typeface="Arial" pitchFamily="34" charset="0"/>
                <a:cs typeface="Arial" pitchFamily="34" charset="0"/>
              </a:rPr>
              <a:t>электронные </a:t>
            </a:r>
            <a:r>
              <a:rPr lang="ru-RU" dirty="0">
                <a:latin typeface="Arial" pitchFamily="34" charset="0"/>
                <a:cs typeface="Arial" pitchFamily="34" charset="0"/>
              </a:rPr>
              <a:t>архивы</a:t>
            </a:r>
          </a:p>
          <a:p>
            <a:r>
              <a:rPr lang="ru-RU" dirty="0" smtClean="0">
                <a:latin typeface="Arial" pitchFamily="34" charset="0"/>
                <a:cs typeface="Arial" pitchFamily="34" charset="0"/>
              </a:rPr>
              <a:t>виртуальные </a:t>
            </a:r>
            <a:r>
              <a:rPr lang="ru-RU" dirty="0">
                <a:latin typeface="Arial" pitchFamily="34" charset="0"/>
                <a:cs typeface="Arial" pitchFamily="34" charset="0"/>
              </a:rPr>
              <a:t>школьные музеи</a:t>
            </a:r>
          </a:p>
          <a:p>
            <a:r>
              <a:rPr lang="ru-RU" dirty="0" smtClean="0">
                <a:latin typeface="Arial" pitchFamily="34" charset="0"/>
                <a:cs typeface="Arial" pitchFamily="34" charset="0"/>
              </a:rPr>
              <a:t>конференции</a:t>
            </a:r>
            <a:endParaRPr lang="ru-RU" dirty="0">
              <a:latin typeface="Arial" pitchFamily="34" charset="0"/>
              <a:cs typeface="Arial" pitchFamily="34" charset="0"/>
            </a:endParaRPr>
          </a:p>
          <a:p>
            <a:r>
              <a:rPr lang="ru-RU" dirty="0" smtClean="0">
                <a:latin typeface="Arial" pitchFamily="34" charset="0"/>
                <a:cs typeface="Arial" pitchFamily="34" charset="0"/>
              </a:rPr>
              <a:t>журналы</a:t>
            </a:r>
            <a:endParaRPr lang="ru-RU" dirty="0">
              <a:latin typeface="Arial" pitchFamily="34" charset="0"/>
              <a:cs typeface="Arial" pitchFamily="34" charset="0"/>
            </a:endParaRPr>
          </a:p>
          <a:p>
            <a:pPr marL="0" indent="0">
              <a:buNone/>
            </a:pPr>
            <a:endParaRPr lang="ru-RU" dirty="0"/>
          </a:p>
        </p:txBody>
      </p:sp>
    </p:spTree>
    <p:extLst>
      <p:ext uri="{BB962C8B-B14F-4D97-AF65-F5344CB8AC3E}">
        <p14:creationId xmlns:p14="http://schemas.microsoft.com/office/powerpoint/2010/main" val="11841048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94122"/>
          </a:xfrm>
        </p:spPr>
        <p:txBody>
          <a:bodyPr>
            <a:normAutofit/>
          </a:bodyPr>
          <a:lstStyle/>
          <a:p>
            <a:pPr algn="ctr"/>
            <a:r>
              <a:rPr lang="ru-RU" sz="2800" b="1" dirty="0">
                <a:solidFill>
                  <a:srgbClr val="C00000"/>
                </a:solidFill>
                <a:latin typeface="Arial" pitchFamily="34" charset="0"/>
                <a:cs typeface="Arial" pitchFamily="34" charset="0"/>
              </a:rPr>
              <a:t>Конструктор образовательных сайтов</a:t>
            </a:r>
            <a:endParaRPr lang="ru-RU" sz="2800" dirty="0"/>
          </a:p>
        </p:txBody>
      </p:sp>
      <p:sp>
        <p:nvSpPr>
          <p:cNvPr id="3" name="Объект 2"/>
          <p:cNvSpPr>
            <a:spLocks noGrp="1"/>
          </p:cNvSpPr>
          <p:nvPr>
            <p:ph sz="quarter" idx="1"/>
          </p:nvPr>
        </p:nvSpPr>
        <p:spPr/>
        <p:txBody>
          <a:bodyPr>
            <a:normAutofit fontScale="85000" lnSpcReduction="10000"/>
          </a:bodyPr>
          <a:lstStyle/>
          <a:p>
            <a:r>
              <a:rPr lang="ru-RU" dirty="0">
                <a:latin typeface="Arial" pitchFamily="34" charset="0"/>
                <a:cs typeface="Arial" pitchFamily="34" charset="0"/>
              </a:rPr>
              <a:t>Конструктор содержит механизмы, позволяющие администраторам не только разместить и структурировать подобную информацию, но и предоставляющие удобную навигацию по страницам, поисковую систему и сервисы для опросов, конференций и сбора статистики.</a:t>
            </a:r>
          </a:p>
          <a:p>
            <a:r>
              <a:rPr lang="ru-RU" dirty="0">
                <a:latin typeface="Arial" pitchFamily="34" charset="0"/>
                <a:cs typeface="Arial" pitchFamily="34" charset="0"/>
              </a:rPr>
              <a:t>Авторы могут публиковать документы и архивированные файлы, аудио-видео-фото-материалы, флэш-ролики. Дизайн каждого сайта индивидуален и задается при помощи специального шаблона, но (по умолчанию) может быть и стандартным.</a:t>
            </a:r>
          </a:p>
          <a:p>
            <a:r>
              <a:rPr lang="ru-RU" dirty="0">
                <a:latin typeface="Arial" pitchFamily="34" charset="0"/>
                <a:cs typeface="Arial" pitchFamily="34" charset="0"/>
              </a:rPr>
              <a:t>Управление структурой, содержанием и дизайном созданного сайта осуществляется </a:t>
            </a:r>
            <a:r>
              <a:rPr lang="ru-RU" dirty="0" err="1">
                <a:latin typeface="Arial" pitchFamily="34" charset="0"/>
                <a:cs typeface="Arial" pitchFamily="34" charset="0"/>
              </a:rPr>
              <a:t>on-line</a:t>
            </a:r>
            <a:r>
              <a:rPr lang="ru-RU" dirty="0">
                <a:latin typeface="Arial" pitchFamily="34" charset="0"/>
                <a:cs typeface="Arial" pitchFamily="34" charset="0"/>
              </a:rPr>
              <a:t> посредством веб-форм.</a:t>
            </a:r>
          </a:p>
          <a:p>
            <a:r>
              <a:rPr lang="ru-RU" dirty="0">
                <a:latin typeface="Arial" pitchFamily="34" charset="0"/>
                <a:cs typeface="Arial" pitchFamily="34" charset="0"/>
              </a:rPr>
              <a:t>Основные пользователи – учителя и образовательные учреждения.</a:t>
            </a:r>
          </a:p>
          <a:p>
            <a:endParaRPr lang="ru-RU" dirty="0">
              <a:latin typeface="Arial" pitchFamily="34" charset="0"/>
              <a:cs typeface="Arial" pitchFamily="34" charset="0"/>
            </a:endParaRPr>
          </a:p>
        </p:txBody>
      </p:sp>
    </p:spTree>
    <p:extLst>
      <p:ext uri="{BB962C8B-B14F-4D97-AF65-F5344CB8AC3E}">
        <p14:creationId xmlns:p14="http://schemas.microsoft.com/office/powerpoint/2010/main" val="1412024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7467600" cy="864096"/>
          </a:xfrm>
        </p:spPr>
        <p:txBody>
          <a:bodyPr>
            <a:noAutofit/>
          </a:bodyPr>
          <a:lstStyle/>
          <a:p>
            <a:pPr algn="ctr"/>
            <a:r>
              <a:rPr lang="ru-RU" sz="2800" b="1" dirty="0" smtClean="0">
                <a:solidFill>
                  <a:srgbClr val="C00000"/>
                </a:solidFill>
                <a:latin typeface="Arial" pitchFamily="34" charset="0"/>
                <a:cs typeface="Arial" pitchFamily="34" charset="0"/>
              </a:rPr>
              <a:t>российский общеобразовательный портал</a:t>
            </a:r>
            <a:endParaRPr lang="ru-RU" sz="2800" b="1" dirty="0">
              <a:solidFill>
                <a:srgbClr val="C00000"/>
              </a:solidFill>
              <a:latin typeface="Arial" pitchFamily="34" charset="0"/>
              <a:cs typeface="Arial" pitchFamily="34" charset="0"/>
            </a:endParaRPr>
          </a:p>
        </p:txBody>
      </p:sp>
      <p:sp>
        <p:nvSpPr>
          <p:cNvPr id="3" name="Объект 2"/>
          <p:cNvSpPr>
            <a:spLocks noGrp="1"/>
          </p:cNvSpPr>
          <p:nvPr>
            <p:ph sz="quarter" idx="1"/>
          </p:nvPr>
        </p:nvSpPr>
        <p:spPr/>
        <p:txBody>
          <a:bodyPr/>
          <a:lstStyle/>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052736"/>
            <a:ext cx="8280920" cy="5470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0310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7467600" cy="1152128"/>
          </a:xfrm>
        </p:spPr>
        <p:txBody>
          <a:bodyPr>
            <a:normAutofit/>
          </a:bodyPr>
          <a:lstStyle/>
          <a:p>
            <a:pPr algn="ctr"/>
            <a:r>
              <a:rPr lang="ru-RU" sz="2800" b="1" dirty="0" smtClean="0">
                <a:solidFill>
                  <a:srgbClr val="C00000"/>
                </a:solidFill>
                <a:latin typeface="Arial" pitchFamily="34" charset="0"/>
                <a:cs typeface="Arial" pitchFamily="34" charset="0"/>
              </a:rPr>
              <a:t>краткое </a:t>
            </a:r>
            <a:r>
              <a:rPr lang="ru-RU" sz="2800" b="1" dirty="0">
                <a:solidFill>
                  <a:srgbClr val="C00000"/>
                </a:solidFill>
                <a:latin typeface="Arial" pitchFamily="34" charset="0"/>
                <a:cs typeface="Arial" pitchFamily="34" charset="0"/>
              </a:rPr>
              <a:t>описание портала</a:t>
            </a:r>
          </a:p>
        </p:txBody>
      </p:sp>
      <p:sp>
        <p:nvSpPr>
          <p:cNvPr id="3" name="Объект 2"/>
          <p:cNvSpPr>
            <a:spLocks noGrp="1"/>
          </p:cNvSpPr>
          <p:nvPr>
            <p:ph sz="quarter" idx="1"/>
          </p:nvPr>
        </p:nvSpPr>
        <p:spPr/>
        <p:txBody>
          <a:bodyPr/>
          <a:lstStyle/>
          <a:p>
            <a:r>
              <a:rPr lang="ru-RU" dirty="0">
                <a:latin typeface="Arial" pitchFamily="34" charset="0"/>
                <a:cs typeface="Arial" pitchFamily="34" charset="0"/>
              </a:rPr>
              <a:t>Аннотированный каталог ресурсов по разделам </a:t>
            </a:r>
            <a:r>
              <a:rPr lang="ru-RU" dirty="0" err="1">
                <a:latin typeface="Arial" pitchFamily="34" charset="0"/>
                <a:cs typeface="Arial" pitchFamily="34" charset="0"/>
              </a:rPr>
              <a:t>дошкольно</a:t>
            </a:r>
            <a:r>
              <a:rPr lang="ru-RU" dirty="0">
                <a:latin typeface="Arial" pitchFamily="34" charset="0"/>
                <a:cs typeface="Arial" pitchFamily="34" charset="0"/>
              </a:rPr>
              <a:t>-школьного  и педагогического образования. Документы Минобразования и науки: школьные программы, государственные образовательные стандарты и др. Новостная лента. Образование в регионах. Сборник авторских коллекций и образовательных проектов. Форумы и консультации специалистов по проблемам образования.</a:t>
            </a:r>
          </a:p>
        </p:txBody>
      </p:sp>
    </p:spTree>
    <p:extLst>
      <p:ext uri="{BB962C8B-B14F-4D97-AF65-F5344CB8AC3E}">
        <p14:creationId xmlns:p14="http://schemas.microsoft.com/office/powerpoint/2010/main" val="180013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22114"/>
          </a:xfrm>
        </p:spPr>
        <p:txBody>
          <a:bodyPr>
            <a:normAutofit/>
          </a:bodyPr>
          <a:lstStyle/>
          <a:p>
            <a:pPr algn="ctr"/>
            <a:r>
              <a:rPr lang="ru-RU" sz="2800" b="1" dirty="0" smtClean="0">
                <a:solidFill>
                  <a:srgbClr val="C00000"/>
                </a:solidFill>
                <a:latin typeface="Arial" pitchFamily="34" charset="0"/>
                <a:cs typeface="Arial" pitchFamily="34" charset="0"/>
              </a:rPr>
              <a:t>Общие сведения</a:t>
            </a:r>
            <a:endParaRPr lang="ru-RU" sz="2800" b="1" dirty="0">
              <a:solidFill>
                <a:srgbClr val="C00000"/>
              </a:solidFill>
              <a:latin typeface="Arial" pitchFamily="34" charset="0"/>
              <a:cs typeface="Arial" pitchFamily="34" charset="0"/>
            </a:endParaRPr>
          </a:p>
        </p:txBody>
      </p:sp>
      <p:sp>
        <p:nvSpPr>
          <p:cNvPr id="3" name="Объект 2"/>
          <p:cNvSpPr>
            <a:spLocks noGrp="1"/>
          </p:cNvSpPr>
          <p:nvPr>
            <p:ph sz="quarter" idx="1"/>
          </p:nvPr>
        </p:nvSpPr>
        <p:spPr/>
        <p:txBody>
          <a:bodyPr/>
          <a:lstStyle/>
          <a:p>
            <a:r>
              <a:rPr lang="ru-RU" dirty="0">
                <a:latin typeface="Arial" pitchFamily="34" charset="0"/>
                <a:cs typeface="Arial" pitchFamily="34" charset="0"/>
              </a:rPr>
              <a:t>Российский общеобразовательный портал (</a:t>
            </a:r>
            <a:r>
              <a:rPr lang="ru-RU" u="sng" dirty="0">
                <a:latin typeface="Arial" pitchFamily="34" charset="0"/>
                <a:cs typeface="Arial" pitchFamily="34" charset="0"/>
                <a:hlinkClick r:id="rId2"/>
              </a:rPr>
              <a:t>http://www.school.edu.ru</a:t>
            </a:r>
            <a:r>
              <a:rPr lang="ru-RU" dirty="0">
                <a:latin typeface="Arial" pitchFamily="34" charset="0"/>
                <a:cs typeface="Arial" pitchFamily="34" charset="0"/>
              </a:rPr>
              <a:t>), созданный в 2002 г. под  эгидой Министерства образования - часть системы  Федеральных образовательных порталов и развивается как открытый пополняемый аннотированный каталог образовательных ресурсов, имеющихся в интернете или разработанных редакцией Портала.</a:t>
            </a:r>
          </a:p>
          <a:p>
            <a:r>
              <a:rPr lang="ru-RU" dirty="0">
                <a:latin typeface="Arial" pitchFamily="34" charset="0"/>
                <a:cs typeface="Arial" pitchFamily="34" charset="0"/>
              </a:rPr>
              <a:t>Российский общеобразовательный портал - Лауреат Премии Правительства РФ в области образования за 2008 год.</a:t>
            </a:r>
          </a:p>
          <a:p>
            <a:endParaRPr lang="ru-RU" dirty="0"/>
          </a:p>
        </p:txBody>
      </p:sp>
    </p:spTree>
    <p:extLst>
      <p:ext uri="{BB962C8B-B14F-4D97-AF65-F5344CB8AC3E}">
        <p14:creationId xmlns:p14="http://schemas.microsoft.com/office/powerpoint/2010/main" val="3516464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94122"/>
          </a:xfrm>
        </p:spPr>
        <p:txBody>
          <a:bodyPr>
            <a:normAutofit/>
          </a:bodyPr>
          <a:lstStyle/>
          <a:p>
            <a:pPr algn="ctr"/>
            <a:r>
              <a:rPr lang="ru-RU" sz="2800" b="1" dirty="0" smtClean="0">
                <a:solidFill>
                  <a:srgbClr val="C00000"/>
                </a:solidFill>
                <a:latin typeface="Arial" pitchFamily="34" charset="0"/>
                <a:cs typeface="Arial" pitchFamily="34" charset="0"/>
              </a:rPr>
              <a:t>Цель работы портала</a:t>
            </a:r>
            <a:endParaRPr lang="ru-RU" sz="2800" b="1" dirty="0">
              <a:solidFill>
                <a:srgbClr val="C00000"/>
              </a:solidFill>
              <a:latin typeface="Arial" pitchFamily="34" charset="0"/>
              <a:cs typeface="Arial" pitchFamily="34" charset="0"/>
            </a:endParaRPr>
          </a:p>
        </p:txBody>
      </p:sp>
      <p:sp>
        <p:nvSpPr>
          <p:cNvPr id="3" name="Объект 2"/>
          <p:cNvSpPr>
            <a:spLocks noGrp="1"/>
          </p:cNvSpPr>
          <p:nvPr>
            <p:ph sz="quarter" idx="1"/>
          </p:nvPr>
        </p:nvSpPr>
        <p:spPr/>
        <p:txBody>
          <a:bodyPr/>
          <a:lstStyle/>
          <a:p>
            <a:r>
              <a:rPr lang="ru-RU" dirty="0" smtClean="0">
                <a:latin typeface="Arial" pitchFamily="34" charset="0"/>
                <a:cs typeface="Arial" pitchFamily="34" charset="0"/>
              </a:rPr>
              <a:t>Обеспечение </a:t>
            </a:r>
            <a:r>
              <a:rPr lang="ru-RU" dirty="0">
                <a:latin typeface="Arial" pitchFamily="34" charset="0"/>
                <a:cs typeface="Arial" pitchFamily="34" charset="0"/>
              </a:rPr>
              <a:t>оперативного доступа к образовательной информации, повышение уровня образования населения и оказание практической помощи всем участникам образовательного процесса с применением новых образовательных технологий. Поддержка бесперебойного функционирования и доступности контентного сопровождения и технологического развития базовых служб и сервисов Российского общеобразовательного портала обеспечивается в круглосуточном режиме.</a:t>
            </a:r>
          </a:p>
        </p:txBody>
      </p:sp>
    </p:spTree>
    <p:extLst>
      <p:ext uri="{BB962C8B-B14F-4D97-AF65-F5344CB8AC3E}">
        <p14:creationId xmlns:p14="http://schemas.microsoft.com/office/powerpoint/2010/main" val="2464824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066130"/>
          </a:xfrm>
        </p:spPr>
        <p:txBody>
          <a:bodyPr>
            <a:normAutofit fontScale="90000"/>
          </a:bodyPr>
          <a:lstStyle/>
          <a:p>
            <a:pPr algn="ctr"/>
            <a:r>
              <a:rPr lang="ru-RU" sz="3100" b="1" dirty="0">
                <a:solidFill>
                  <a:srgbClr val="C00000"/>
                </a:solidFill>
                <a:latin typeface="Arial" pitchFamily="34" charset="0"/>
                <a:cs typeface="Arial" pitchFamily="34" charset="0"/>
              </a:rPr>
              <a:t>Перечень и содержание основных работ</a:t>
            </a:r>
            <a:r>
              <a:rPr lang="ru-RU" b="1" dirty="0"/>
              <a:t/>
            </a:r>
            <a:br>
              <a:rPr lang="ru-RU" b="1" dirty="0"/>
            </a:br>
            <a:endParaRPr lang="ru-RU" dirty="0"/>
          </a:p>
        </p:txBody>
      </p:sp>
      <p:sp>
        <p:nvSpPr>
          <p:cNvPr id="3" name="Объект 2"/>
          <p:cNvSpPr>
            <a:spLocks noGrp="1"/>
          </p:cNvSpPr>
          <p:nvPr>
            <p:ph sz="quarter" idx="1"/>
          </p:nvPr>
        </p:nvSpPr>
        <p:spPr/>
        <p:txBody>
          <a:bodyPr>
            <a:normAutofit lnSpcReduction="10000"/>
          </a:bodyPr>
          <a:lstStyle/>
          <a:p>
            <a:r>
              <a:rPr lang="ru-RU" b="1" dirty="0">
                <a:latin typeface="Arial" pitchFamily="34" charset="0"/>
                <a:cs typeface="Arial" pitchFamily="34" charset="0"/>
              </a:rPr>
              <a:t>Каталог портала</a:t>
            </a:r>
          </a:p>
          <a:p>
            <a:pPr marL="0" indent="0">
              <a:buNone/>
            </a:pPr>
            <a:r>
              <a:rPr lang="ru-RU" dirty="0">
                <a:latin typeface="Arial" pitchFamily="34" charset="0"/>
                <a:cs typeface="Arial" pitchFamily="34" charset="0"/>
              </a:rPr>
              <a:t>На Портале выполняются работы содержательного, функционального и методического характера. Были созданы профильные редакции, разработана цепочка публикаций ресурсов каталога. Анализ работы  профильных редакций показывает необходимость наличия редакторских мест, обеспечивающих отбор качественных ресурсов. Реализация этого компонента Портала позволила на каждом этапе редакторской цепочки отслеживать путь карточки ресурса, учитывать ее статус создания и редактирования</a:t>
            </a:r>
            <a:r>
              <a:rPr lang="ru-RU" dirty="0"/>
              <a:t>.</a:t>
            </a:r>
          </a:p>
        </p:txBody>
      </p:sp>
    </p:spTree>
    <p:extLst>
      <p:ext uri="{BB962C8B-B14F-4D97-AF65-F5344CB8AC3E}">
        <p14:creationId xmlns:p14="http://schemas.microsoft.com/office/powerpoint/2010/main" val="2109276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94122"/>
          </a:xfrm>
        </p:spPr>
        <p:txBody>
          <a:bodyPr>
            <a:normAutofit fontScale="90000"/>
          </a:bodyPr>
          <a:lstStyle/>
          <a:p>
            <a:pPr algn="ctr"/>
            <a:r>
              <a:rPr lang="ru-RU" sz="3100" b="1" dirty="0">
                <a:solidFill>
                  <a:srgbClr val="C00000"/>
                </a:solidFill>
                <a:latin typeface="Arial" pitchFamily="34" charset="0"/>
                <a:cs typeface="Arial" pitchFamily="34" charset="0"/>
              </a:rPr>
              <a:t>Перечень и содержание основных работ</a:t>
            </a:r>
            <a:r>
              <a:rPr lang="ru-RU" b="1" dirty="0"/>
              <a:t/>
            </a:r>
            <a:br>
              <a:rPr lang="ru-RU" b="1" dirty="0"/>
            </a:br>
            <a:endParaRPr lang="ru-RU" dirty="0"/>
          </a:p>
        </p:txBody>
      </p:sp>
      <p:sp>
        <p:nvSpPr>
          <p:cNvPr id="3" name="Объект 2"/>
          <p:cNvSpPr>
            <a:spLocks noGrp="1"/>
          </p:cNvSpPr>
          <p:nvPr>
            <p:ph sz="quarter" idx="1"/>
          </p:nvPr>
        </p:nvSpPr>
        <p:spPr/>
        <p:txBody>
          <a:bodyPr/>
          <a:lstStyle/>
          <a:p>
            <a:r>
              <a:rPr lang="ru-RU" b="1" dirty="0">
                <a:latin typeface="Arial" pitchFamily="34" charset="0"/>
                <a:cs typeface="Arial" pitchFamily="34" charset="0"/>
              </a:rPr>
              <a:t>Коллекции портала</a:t>
            </a:r>
          </a:p>
          <a:p>
            <a:pPr marL="0" indent="0">
              <a:buNone/>
            </a:pPr>
            <a:r>
              <a:rPr lang="ru-RU" dirty="0">
                <a:latin typeface="Arial" pitchFamily="34" charset="0"/>
                <a:cs typeface="Arial" pitchFamily="34" charset="0"/>
              </a:rPr>
              <a:t>Ведется разработка новых образовательных ресурсов: коллекций гуманитарного, естественнонаучного и эстетического профиля для средней школы.</a:t>
            </a:r>
          </a:p>
          <a:p>
            <a:pPr marL="0" indent="0">
              <a:buNone/>
            </a:pPr>
            <a:r>
              <a:rPr lang="ru-RU" dirty="0">
                <a:latin typeface="Arial" pitchFamily="34" charset="0"/>
                <a:cs typeface="Arial" pitchFamily="34" charset="0"/>
              </a:rPr>
              <a:t>Объекты коллекций содержат </a:t>
            </a:r>
            <a:r>
              <a:rPr lang="ru-RU" dirty="0" err="1">
                <a:latin typeface="Arial" pitchFamily="34" charset="0"/>
                <a:cs typeface="Arial" pitchFamily="34" charset="0"/>
              </a:rPr>
              <a:t>метаописания</a:t>
            </a:r>
            <a:r>
              <a:rPr lang="ru-RU" dirty="0">
                <a:latin typeface="Arial" pitchFamily="34" charset="0"/>
                <a:cs typeface="Arial" pitchFamily="34" charset="0"/>
              </a:rPr>
              <a:t>, соответствующие международным стандартам (LOM, DC  и т.д.). Опубликовано 9 коллекций.</a:t>
            </a:r>
          </a:p>
          <a:p>
            <a:endParaRPr lang="ru-RU" dirty="0">
              <a:latin typeface="Arial" pitchFamily="34" charset="0"/>
              <a:cs typeface="Arial" pitchFamily="34" charset="0"/>
            </a:endParaRPr>
          </a:p>
        </p:txBody>
      </p:sp>
    </p:spTree>
    <p:extLst>
      <p:ext uri="{BB962C8B-B14F-4D97-AF65-F5344CB8AC3E}">
        <p14:creationId xmlns:p14="http://schemas.microsoft.com/office/powerpoint/2010/main" val="2169895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38138"/>
          </a:xfrm>
        </p:spPr>
        <p:txBody>
          <a:bodyPr>
            <a:normAutofit fontScale="90000"/>
          </a:bodyPr>
          <a:lstStyle/>
          <a:p>
            <a:pPr algn="ctr"/>
            <a:r>
              <a:rPr lang="ru-RU" sz="3100" b="1" dirty="0">
                <a:solidFill>
                  <a:srgbClr val="C00000"/>
                </a:solidFill>
                <a:latin typeface="Arial" pitchFamily="34" charset="0"/>
                <a:cs typeface="Arial" pitchFamily="34" charset="0"/>
              </a:rPr>
              <a:t>Перечень и содержание основных работ</a:t>
            </a:r>
            <a:r>
              <a:rPr lang="ru-RU" b="1" dirty="0"/>
              <a:t/>
            </a:r>
            <a:br>
              <a:rPr lang="ru-RU" b="1" dirty="0"/>
            </a:br>
            <a:endParaRPr lang="ru-RU" dirty="0"/>
          </a:p>
        </p:txBody>
      </p:sp>
      <p:sp>
        <p:nvSpPr>
          <p:cNvPr id="3" name="Объект 2"/>
          <p:cNvSpPr>
            <a:spLocks noGrp="1"/>
          </p:cNvSpPr>
          <p:nvPr>
            <p:ph sz="quarter" idx="1"/>
          </p:nvPr>
        </p:nvSpPr>
        <p:spPr/>
        <p:txBody>
          <a:bodyPr/>
          <a:lstStyle/>
          <a:p>
            <a:r>
              <a:rPr lang="ru-RU" b="1" dirty="0">
                <a:latin typeface="Arial" pitchFamily="34" charset="0"/>
                <a:cs typeface="Arial" pitchFamily="34" charset="0"/>
              </a:rPr>
              <a:t>Конструктор образовательных сайтов портала</a:t>
            </a:r>
          </a:p>
          <a:p>
            <a:pPr marL="0" indent="0">
              <a:buNone/>
            </a:pPr>
            <a:r>
              <a:rPr lang="ru-RU" dirty="0">
                <a:latin typeface="Arial" pitchFamily="34" charset="0"/>
                <a:cs typeface="Arial" pitchFamily="34" charset="0"/>
              </a:rPr>
              <a:t>Создание конструктора позволило расширить деятельность Портала по ведению сетевых образовательных проектов. Административные функции редакции портала включают ведение сайта http://edu.of.ru, регистрацию новых пользователей, создание директорий с разработанной структура сайта и поддержку консультации для администраторов сайта. </a:t>
            </a:r>
          </a:p>
          <a:p>
            <a:endParaRPr lang="ru-RU" dirty="0">
              <a:latin typeface="Arial" pitchFamily="34" charset="0"/>
              <a:cs typeface="Arial" pitchFamily="34" charset="0"/>
            </a:endParaRPr>
          </a:p>
        </p:txBody>
      </p:sp>
    </p:spTree>
    <p:extLst>
      <p:ext uri="{BB962C8B-B14F-4D97-AF65-F5344CB8AC3E}">
        <p14:creationId xmlns:p14="http://schemas.microsoft.com/office/powerpoint/2010/main" val="2169895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210146"/>
          </a:xfrm>
        </p:spPr>
        <p:txBody>
          <a:bodyPr>
            <a:normAutofit fontScale="90000"/>
          </a:bodyPr>
          <a:lstStyle/>
          <a:p>
            <a:pPr algn="ctr"/>
            <a:r>
              <a:rPr lang="ru-RU" sz="3100" b="1" dirty="0">
                <a:solidFill>
                  <a:srgbClr val="C00000"/>
                </a:solidFill>
                <a:latin typeface="Arial" pitchFamily="34" charset="0"/>
                <a:cs typeface="Arial" pitchFamily="34" charset="0"/>
              </a:rPr>
              <a:t>Перечень и содержание основных работ</a:t>
            </a:r>
            <a:r>
              <a:rPr lang="ru-RU" b="1" dirty="0"/>
              <a:t/>
            </a:r>
            <a:br>
              <a:rPr lang="ru-RU" b="1" dirty="0"/>
            </a:br>
            <a:endParaRPr lang="ru-RU" dirty="0"/>
          </a:p>
        </p:txBody>
      </p:sp>
      <p:sp>
        <p:nvSpPr>
          <p:cNvPr id="3" name="Объект 2"/>
          <p:cNvSpPr>
            <a:spLocks noGrp="1"/>
          </p:cNvSpPr>
          <p:nvPr>
            <p:ph sz="quarter" idx="1"/>
          </p:nvPr>
        </p:nvSpPr>
        <p:spPr/>
        <p:txBody>
          <a:bodyPr/>
          <a:lstStyle/>
          <a:p>
            <a:r>
              <a:rPr lang="ru-RU" b="1" dirty="0">
                <a:latin typeface="Arial" pitchFamily="34" charset="0"/>
                <a:cs typeface="Arial" pitchFamily="34" charset="0"/>
              </a:rPr>
              <a:t>Региональный раздел портала</a:t>
            </a:r>
          </a:p>
          <a:p>
            <a:pPr marL="0" indent="0">
              <a:buNone/>
            </a:pPr>
            <a:r>
              <a:rPr lang="ru-RU" dirty="0">
                <a:latin typeface="Arial" pitchFamily="34" charset="0"/>
                <a:cs typeface="Arial" pitchFamily="34" charset="0"/>
              </a:rPr>
              <a:t>Создана связанная система образовательных сайтов регионов, раскрывающих образовательные, научные и педагогические аспекты деятельности регионов. </a:t>
            </a:r>
          </a:p>
          <a:p>
            <a:endParaRPr lang="ru-RU" dirty="0"/>
          </a:p>
        </p:txBody>
      </p:sp>
    </p:spTree>
    <p:extLst>
      <p:ext uri="{BB962C8B-B14F-4D97-AF65-F5344CB8AC3E}">
        <p14:creationId xmlns:p14="http://schemas.microsoft.com/office/powerpoint/2010/main" val="21698950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72</TotalTime>
  <Words>364</Words>
  <Application>Microsoft Office PowerPoint</Application>
  <PresentationFormat>Экран (4:3)</PresentationFormat>
  <Paragraphs>78</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Эркер</vt:lpstr>
      <vt:lpstr>ИСПОЛЬЗОВАНИЕ ИНФОРМАЦИОННЫХ И КОММУНИКАЦИОННЫХ ТЕХНОЛОГИЙ В ОБРАЗОВАНИИ: «российский общеобразовательный портал» </vt:lpstr>
      <vt:lpstr>российский общеобразовательный портал</vt:lpstr>
      <vt:lpstr>краткое описание портала</vt:lpstr>
      <vt:lpstr>Общие сведения</vt:lpstr>
      <vt:lpstr>Цель работы портала</vt:lpstr>
      <vt:lpstr>Перечень и содержание основных работ </vt:lpstr>
      <vt:lpstr>Перечень и содержание основных работ </vt:lpstr>
      <vt:lpstr>Перечень и содержание основных работ </vt:lpstr>
      <vt:lpstr>Перечень и содержание основных работ </vt:lpstr>
      <vt:lpstr>Посещаемость</vt:lpstr>
      <vt:lpstr>Поисковая машина</vt:lpstr>
      <vt:lpstr>Коллекции</vt:lpstr>
      <vt:lpstr>Каталог портала</vt:lpstr>
      <vt:lpstr>Разделы каталога</vt:lpstr>
      <vt:lpstr>Консультации</vt:lpstr>
      <vt:lpstr>Конструктор образовательных сайтов</vt:lpstr>
      <vt:lpstr>Конструктор образовательных сайтов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Tajushka</dc:creator>
  <cp:lastModifiedBy>Tajushka</cp:lastModifiedBy>
  <cp:revision>9</cp:revision>
  <dcterms:created xsi:type="dcterms:W3CDTF">2011-10-04T19:27:05Z</dcterms:created>
  <dcterms:modified xsi:type="dcterms:W3CDTF">2011-10-04T20:56:13Z</dcterms:modified>
</cp:coreProperties>
</file>