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rebuchet MS" pitchFamily="34" charset="0"/>
        <a:ea typeface="+mn-ea"/>
        <a:cs typeface="Arial" charset="0"/>
      </a:defRPr>
    </a:lvl1pPr>
    <a:lvl2pPr marL="457200" algn="l" rtl="0" fontAlgn="base">
      <a:spcBef>
        <a:spcPct val="0"/>
      </a:spcBef>
      <a:spcAft>
        <a:spcPct val="0"/>
      </a:spcAft>
      <a:defRPr kern="1200">
        <a:solidFill>
          <a:schemeClr val="tx1"/>
        </a:solidFill>
        <a:latin typeface="Trebuchet MS" pitchFamily="34" charset="0"/>
        <a:ea typeface="+mn-ea"/>
        <a:cs typeface="Arial" charset="0"/>
      </a:defRPr>
    </a:lvl2pPr>
    <a:lvl3pPr marL="914400" algn="l" rtl="0" fontAlgn="base">
      <a:spcBef>
        <a:spcPct val="0"/>
      </a:spcBef>
      <a:spcAft>
        <a:spcPct val="0"/>
      </a:spcAft>
      <a:defRPr kern="1200">
        <a:solidFill>
          <a:schemeClr val="tx1"/>
        </a:solidFill>
        <a:latin typeface="Trebuchet MS" pitchFamily="34" charset="0"/>
        <a:ea typeface="+mn-ea"/>
        <a:cs typeface="Arial" charset="0"/>
      </a:defRPr>
    </a:lvl3pPr>
    <a:lvl4pPr marL="1371600" algn="l" rtl="0" fontAlgn="base">
      <a:spcBef>
        <a:spcPct val="0"/>
      </a:spcBef>
      <a:spcAft>
        <a:spcPct val="0"/>
      </a:spcAft>
      <a:defRPr kern="1200">
        <a:solidFill>
          <a:schemeClr val="tx1"/>
        </a:solidFill>
        <a:latin typeface="Trebuchet MS" pitchFamily="34" charset="0"/>
        <a:ea typeface="+mn-ea"/>
        <a:cs typeface="Arial" charset="0"/>
      </a:defRPr>
    </a:lvl4pPr>
    <a:lvl5pPr marL="1828800" algn="l" rtl="0" fontAlgn="base">
      <a:spcBef>
        <a:spcPct val="0"/>
      </a:spcBef>
      <a:spcAft>
        <a:spcPct val="0"/>
      </a:spcAft>
      <a:defRPr kern="1200">
        <a:solidFill>
          <a:schemeClr val="tx1"/>
        </a:solidFill>
        <a:latin typeface="Trebuchet MS" pitchFamily="34" charset="0"/>
        <a:ea typeface="+mn-ea"/>
        <a:cs typeface="Arial" charset="0"/>
      </a:defRPr>
    </a:lvl5pPr>
    <a:lvl6pPr marL="2286000" algn="l" defTabSz="914400" rtl="0" eaLnBrk="1" latinLnBrk="0" hangingPunct="1">
      <a:defRPr kern="1200">
        <a:solidFill>
          <a:schemeClr val="tx1"/>
        </a:solidFill>
        <a:latin typeface="Trebuchet MS" pitchFamily="34" charset="0"/>
        <a:ea typeface="+mn-ea"/>
        <a:cs typeface="Arial" charset="0"/>
      </a:defRPr>
    </a:lvl6pPr>
    <a:lvl7pPr marL="2743200" algn="l" defTabSz="914400" rtl="0" eaLnBrk="1" latinLnBrk="0" hangingPunct="1">
      <a:defRPr kern="1200">
        <a:solidFill>
          <a:schemeClr val="tx1"/>
        </a:solidFill>
        <a:latin typeface="Trebuchet MS" pitchFamily="34" charset="0"/>
        <a:ea typeface="+mn-ea"/>
        <a:cs typeface="Arial" charset="0"/>
      </a:defRPr>
    </a:lvl7pPr>
    <a:lvl8pPr marL="3200400" algn="l" defTabSz="914400" rtl="0" eaLnBrk="1" latinLnBrk="0" hangingPunct="1">
      <a:defRPr kern="1200">
        <a:solidFill>
          <a:schemeClr val="tx1"/>
        </a:solidFill>
        <a:latin typeface="Trebuchet MS" pitchFamily="34" charset="0"/>
        <a:ea typeface="+mn-ea"/>
        <a:cs typeface="Arial" charset="0"/>
      </a:defRPr>
    </a:lvl8pPr>
    <a:lvl9pPr marL="3657600" algn="l" defTabSz="914400" rtl="0" eaLnBrk="1" latinLnBrk="0" hangingPunct="1">
      <a:defRPr kern="1200">
        <a:solidFill>
          <a:schemeClr val="tx1"/>
        </a:solidFill>
        <a:latin typeface="Trebuchet MS"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0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83563294-9F41-4947-895E-EDE304ABD9B0}" type="datetimeFigureOut">
              <a:rPr lang="ru-RU"/>
              <a:pPr>
                <a:defRPr/>
              </a:pPr>
              <a:t>26.01.2015</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0394F10D-7844-4D89-AEB5-6458BCFB7F7F}" type="slidenum">
              <a:rPr lang="ru-RU"/>
              <a:pPr>
                <a:defRPr/>
              </a:pPr>
              <a:t>‹#›</a:t>
            </a:fld>
            <a:endParaRPr lang="ru-RU"/>
          </a:p>
        </p:txBody>
      </p:sp>
    </p:spTree>
    <p:extLst>
      <p:ext uri="{BB962C8B-B14F-4D97-AF65-F5344CB8AC3E}">
        <p14:creationId xmlns:p14="http://schemas.microsoft.com/office/powerpoint/2010/main" val="762036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2CDE57AD-0A15-4287-8AFD-81833081C0E3}" type="datetimeFigureOut">
              <a:rPr lang="ru-RU"/>
              <a:pPr>
                <a:defRPr/>
              </a:pPr>
              <a:t>26.01.2015</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B49717A1-CB26-49CE-A1FD-264161F17F57}" type="slidenum">
              <a:rPr lang="ru-RU"/>
              <a:pPr>
                <a:defRPr/>
              </a:pPr>
              <a:t>‹#›</a:t>
            </a:fld>
            <a:endParaRPr lang="ru-RU"/>
          </a:p>
        </p:txBody>
      </p:sp>
    </p:spTree>
    <p:extLst>
      <p:ext uri="{BB962C8B-B14F-4D97-AF65-F5344CB8AC3E}">
        <p14:creationId xmlns:p14="http://schemas.microsoft.com/office/powerpoint/2010/main" val="3809527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EE3BDF19-3451-4879-BB86-01F41851B4E4}" type="datetimeFigureOut">
              <a:rPr lang="ru-RU"/>
              <a:pPr>
                <a:defRPr/>
              </a:pPr>
              <a:t>26.01.2015</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4C91C198-ED27-4D2D-8227-B3D19D05FC59}" type="slidenum">
              <a:rPr lang="ru-RU"/>
              <a:pPr>
                <a:defRPr/>
              </a:pPr>
              <a:t>‹#›</a:t>
            </a:fld>
            <a:endParaRPr lang="ru-RU"/>
          </a:p>
        </p:txBody>
      </p:sp>
    </p:spTree>
    <p:extLst>
      <p:ext uri="{BB962C8B-B14F-4D97-AF65-F5344CB8AC3E}">
        <p14:creationId xmlns:p14="http://schemas.microsoft.com/office/powerpoint/2010/main" val="144410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E0662D87-D603-4141-893C-A45D351B25AE}" type="datetimeFigureOut">
              <a:rPr lang="ru-RU"/>
              <a:pPr>
                <a:defRPr/>
              </a:pPr>
              <a:t>26.01.2015</a:t>
            </a:fld>
            <a:endParaRPr lang="ru-RU"/>
          </a:p>
        </p:txBody>
      </p:sp>
      <p:sp>
        <p:nvSpPr>
          <p:cNvPr id="5" name="Footer Placeholder 4"/>
          <p:cNvSpPr>
            <a:spLocks noGrp="1"/>
          </p:cNvSpPr>
          <p:nvPr>
            <p:ph type="ftr" sz="quarter" idx="15"/>
          </p:nvPr>
        </p:nvSpPr>
        <p:spPr/>
        <p:txBody>
          <a:bodyPr/>
          <a:lstStyle>
            <a:lvl1pPr>
              <a:defRPr/>
            </a:lvl1pPr>
          </a:lstStyle>
          <a:p>
            <a:pPr>
              <a:defRPr/>
            </a:pPr>
            <a:endParaRPr lang="ru-RU"/>
          </a:p>
        </p:txBody>
      </p:sp>
      <p:sp>
        <p:nvSpPr>
          <p:cNvPr id="6" name="Slide Number Placeholder 5"/>
          <p:cNvSpPr>
            <a:spLocks noGrp="1"/>
          </p:cNvSpPr>
          <p:nvPr>
            <p:ph type="sldNum" sz="quarter" idx="16"/>
          </p:nvPr>
        </p:nvSpPr>
        <p:spPr/>
        <p:txBody>
          <a:bodyPr/>
          <a:lstStyle>
            <a:lvl1pPr>
              <a:defRPr/>
            </a:lvl1pPr>
          </a:lstStyle>
          <a:p>
            <a:pPr>
              <a:defRPr/>
            </a:pPr>
            <a:fld id="{874533C3-7FB0-4650-9CF4-90FC78CEE4C4}" type="slidenum">
              <a:rPr lang="ru-RU"/>
              <a:pPr>
                <a:defRPr/>
              </a:pPr>
              <a:t>‹#›</a:t>
            </a:fld>
            <a:endParaRPr lang="ru-RU"/>
          </a:p>
        </p:txBody>
      </p:sp>
    </p:spTree>
    <p:extLst>
      <p:ext uri="{BB962C8B-B14F-4D97-AF65-F5344CB8AC3E}">
        <p14:creationId xmlns:p14="http://schemas.microsoft.com/office/powerpoint/2010/main" val="1212960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fld id="{4D74AFF1-EA7D-47EB-B42C-C3F516FC360A}" type="datetimeFigureOut">
              <a:rPr lang="ru-RU"/>
              <a:pPr>
                <a:defRPr/>
              </a:pPr>
              <a:t>26.01.2015</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4D40FAED-3C87-4411-924A-5DD245197FDC}" type="slidenum">
              <a:rPr lang="ru-RU"/>
              <a:pPr>
                <a:defRPr/>
              </a:pPr>
              <a:t>‹#›</a:t>
            </a:fld>
            <a:endParaRPr lang="ru-RU"/>
          </a:p>
        </p:txBody>
      </p:sp>
    </p:spTree>
    <p:extLst>
      <p:ext uri="{BB962C8B-B14F-4D97-AF65-F5344CB8AC3E}">
        <p14:creationId xmlns:p14="http://schemas.microsoft.com/office/powerpoint/2010/main" val="1029177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876C698D-5E9C-4E76-995A-D5A1612F2D64}" type="datetimeFigureOut">
              <a:rPr lang="ru-RU"/>
              <a:pPr>
                <a:defRPr/>
              </a:pPr>
              <a:t>26.01.2015</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87C8C33A-C7AD-4DF6-A6CE-0AC7BDFF3708}" type="slidenum">
              <a:rPr lang="ru-RU"/>
              <a:pPr>
                <a:defRPr/>
              </a:pPr>
              <a:t>‹#›</a:t>
            </a:fld>
            <a:endParaRPr lang="ru-RU"/>
          </a:p>
        </p:txBody>
      </p:sp>
    </p:spTree>
    <p:extLst>
      <p:ext uri="{BB962C8B-B14F-4D97-AF65-F5344CB8AC3E}">
        <p14:creationId xmlns:p14="http://schemas.microsoft.com/office/powerpoint/2010/main" val="73269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4120D2E2-1509-4E1E-8381-F1F92AAF8F77}" type="datetimeFigureOut">
              <a:rPr lang="ru-RU"/>
              <a:pPr>
                <a:defRPr/>
              </a:pPr>
              <a:t>26.01.2015</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17B0C98C-0F69-4111-802D-B82FFF05B0CA}" type="slidenum">
              <a:rPr lang="ru-RU"/>
              <a:pPr>
                <a:defRPr/>
              </a:pPr>
              <a:t>‹#›</a:t>
            </a:fld>
            <a:endParaRPr lang="ru-RU"/>
          </a:p>
        </p:txBody>
      </p:sp>
    </p:spTree>
    <p:extLst>
      <p:ext uri="{BB962C8B-B14F-4D97-AF65-F5344CB8AC3E}">
        <p14:creationId xmlns:p14="http://schemas.microsoft.com/office/powerpoint/2010/main" val="1047656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38A23CC3-6D42-48EF-A697-6F02F75EA10D}" type="datetimeFigureOut">
              <a:rPr lang="ru-RU"/>
              <a:pPr>
                <a:defRPr/>
              </a:pPr>
              <a:t>26.01.2015</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246CFF90-94F2-4051-AC58-2DD9FCD2511E}" type="slidenum">
              <a:rPr lang="ru-RU"/>
              <a:pPr>
                <a:defRPr/>
              </a:pPr>
              <a:t>‹#›</a:t>
            </a:fld>
            <a:endParaRPr lang="ru-RU"/>
          </a:p>
        </p:txBody>
      </p:sp>
    </p:spTree>
    <p:extLst>
      <p:ext uri="{BB962C8B-B14F-4D97-AF65-F5344CB8AC3E}">
        <p14:creationId xmlns:p14="http://schemas.microsoft.com/office/powerpoint/2010/main" val="3002634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C90876E-7D64-4D0B-ACC7-0C3822D8FC80}" type="datetimeFigureOut">
              <a:rPr lang="ru-RU"/>
              <a:pPr>
                <a:defRPr/>
              </a:pPr>
              <a:t>26.01.2015</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38E2261C-AD78-436A-9E5A-0C23FE3EBDD2}" type="slidenum">
              <a:rPr lang="ru-RU"/>
              <a:pPr>
                <a:defRPr/>
              </a:pPr>
              <a:t>‹#›</a:t>
            </a:fld>
            <a:endParaRPr lang="ru-RU"/>
          </a:p>
        </p:txBody>
      </p:sp>
    </p:spTree>
    <p:extLst>
      <p:ext uri="{BB962C8B-B14F-4D97-AF65-F5344CB8AC3E}">
        <p14:creationId xmlns:p14="http://schemas.microsoft.com/office/powerpoint/2010/main" val="2285004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982E79C4-F521-43FF-BCE8-EC504B2F912D}" type="datetimeFigureOut">
              <a:rPr lang="ru-RU"/>
              <a:pPr>
                <a:defRPr/>
              </a:pPr>
              <a:t>26.01.2015</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DEEC951D-098E-408F-86FB-18E2841E1E75}" type="slidenum">
              <a:rPr lang="ru-RU"/>
              <a:pPr>
                <a:defRPr/>
              </a:pPr>
              <a:t>‹#›</a:t>
            </a:fld>
            <a:endParaRPr lang="ru-RU"/>
          </a:p>
        </p:txBody>
      </p:sp>
    </p:spTree>
    <p:extLst>
      <p:ext uri="{BB962C8B-B14F-4D97-AF65-F5344CB8AC3E}">
        <p14:creationId xmlns:p14="http://schemas.microsoft.com/office/powerpoint/2010/main" val="2356808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58C2BAEA-7DFA-46D1-954E-0B559F613909}" type="datetimeFigureOut">
              <a:rPr lang="ru-RU"/>
              <a:pPr>
                <a:defRPr/>
              </a:pPr>
              <a:t>26.01.2015</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p:txBody>
          <a:bodyPr/>
          <a:lstStyle>
            <a:lvl1pPr>
              <a:defRPr/>
            </a:lvl1pPr>
          </a:lstStyle>
          <a:p>
            <a:pPr>
              <a:defRPr/>
            </a:pPr>
            <a:fld id="{CB6ED9C5-1AC3-4D13-8291-E96EF60FC842}" type="slidenum">
              <a:rPr lang="ru-RU"/>
              <a:pPr>
                <a:defRPr/>
              </a:pPr>
              <a:t>‹#›</a:t>
            </a:fld>
            <a:endParaRPr lang="ru-RU"/>
          </a:p>
        </p:txBody>
      </p:sp>
    </p:spTree>
    <p:extLst>
      <p:ext uri="{BB962C8B-B14F-4D97-AF65-F5344CB8AC3E}">
        <p14:creationId xmlns:p14="http://schemas.microsoft.com/office/powerpoint/2010/main" val="647339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smtClean="0">
                <a:solidFill>
                  <a:schemeClr val="tx1">
                    <a:lumMod val="50000"/>
                    <a:lumOff val="50000"/>
                  </a:schemeClr>
                </a:solidFill>
                <a:latin typeface="+mn-lt"/>
                <a:cs typeface="+mn-cs"/>
              </a:defRPr>
            </a:lvl1pPr>
          </a:lstStyle>
          <a:p>
            <a:pPr>
              <a:defRPr/>
            </a:pPr>
            <a:fld id="{290FAC43-5ECF-4862-9B70-C023773BD300}" type="datetimeFigureOut">
              <a:rPr lang="ru-RU"/>
              <a:pPr>
                <a:defRPr/>
              </a:pPr>
              <a:t>26.01.2015</a:t>
            </a:fld>
            <a:endParaRPr lang="ru-RU"/>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tx1">
                    <a:lumMod val="50000"/>
                    <a:lumOff val="50000"/>
                  </a:schemeClr>
                </a:solidFill>
                <a:latin typeface="+mn-lt"/>
                <a:cs typeface="+mn-cs"/>
              </a:defRPr>
            </a:lvl1pPr>
          </a:lstStyle>
          <a:p>
            <a:pPr>
              <a:defRPr/>
            </a:pPr>
            <a:fld id="{06F08C8B-74FB-4E18-9110-05A219D8864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95" r:id="rId1"/>
    <p:sldLayoutId id="2147483687" r:id="rId2"/>
    <p:sldLayoutId id="2147483696" r:id="rId3"/>
    <p:sldLayoutId id="2147483688" r:id="rId4"/>
    <p:sldLayoutId id="2147483689" r:id="rId5"/>
    <p:sldLayoutId id="2147483690" r:id="rId6"/>
    <p:sldLayoutId id="2147483691" r:id="rId7"/>
    <p:sldLayoutId id="2147483692" r:id="rId8"/>
    <p:sldLayoutId id="2147483697" r:id="rId9"/>
    <p:sldLayoutId id="2147483693" r:id="rId10"/>
    <p:sldLayoutId id="2147483694" r:id="rId11"/>
  </p:sldLayoutIdLst>
  <p:timing>
    <p:tnLst>
      <p:par>
        <p:cTn id="1" dur="indefinite" restart="never" nodeType="tmRoot"/>
      </p:par>
    </p:tnLst>
  </p:timing>
  <p:txStyles>
    <p:titleStyle>
      <a:lvl1pPr marL="319088" indent="-319088" algn="r" rtl="0" fontAlgn="base">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Подзаголовок 2"/>
          <p:cNvSpPr>
            <a:spLocks noGrp="1"/>
          </p:cNvSpPr>
          <p:nvPr>
            <p:ph type="subTitle" idx="1"/>
          </p:nvPr>
        </p:nvSpPr>
        <p:spPr>
          <a:xfrm>
            <a:off x="1763713" y="3860800"/>
            <a:ext cx="7005637" cy="882650"/>
          </a:xfrm>
        </p:spPr>
        <p:txBody>
          <a:bodyPr/>
          <a:lstStyle/>
          <a:p>
            <a:pPr algn="r"/>
            <a:r>
              <a:rPr lang="ru-RU" altLang="ru-RU" smtClean="0"/>
              <a:t>Выполнила: Самохина Наталья Владимировна, МИФ-ИТМ-21</a:t>
            </a:r>
          </a:p>
        </p:txBody>
      </p:sp>
      <p:sp>
        <p:nvSpPr>
          <p:cNvPr id="2" name="Заголовок 1"/>
          <p:cNvSpPr>
            <a:spLocks noGrp="1"/>
          </p:cNvSpPr>
          <p:nvPr>
            <p:ph type="ctrTitle"/>
          </p:nvPr>
        </p:nvSpPr>
        <p:spPr>
          <a:xfrm>
            <a:off x="755576" y="692696"/>
            <a:ext cx="7704856" cy="2664296"/>
          </a:xfrm>
        </p:spPr>
        <p:txBody>
          <a:bodyPr>
            <a:normAutofit fontScale="90000"/>
          </a:bodyPr>
          <a:lstStyle/>
          <a:p>
            <a:pPr marL="182880" indent="0" algn="ctr" fontAlgn="auto">
              <a:spcAft>
                <a:spcPts val="0"/>
              </a:spcAft>
              <a:buClr>
                <a:schemeClr val="accent6">
                  <a:lumMod val="75000"/>
                </a:schemeClr>
              </a:buClr>
              <a:buFont typeface="Georgia" pitchFamily="18" charset="0"/>
              <a:buNone/>
              <a:defRPr/>
            </a:pPr>
            <a:r>
              <a:rPr lang="ru-RU" u="sng" dirty="0"/>
              <a:t>История возникновения социальных сетей. Кто был первым?</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Прямоугольник 1"/>
          <p:cNvSpPr>
            <a:spLocks noChangeArrowheads="1"/>
          </p:cNvSpPr>
          <p:nvPr/>
        </p:nvSpPr>
        <p:spPr bwMode="auto">
          <a:xfrm>
            <a:off x="4140200" y="692150"/>
            <a:ext cx="45720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gn="just"/>
            <a:r>
              <a:rPr lang="ru-RU" altLang="ru-RU"/>
              <a:t>В 2004 году Марком Цукербергом (студентом из Гарварда) был запущен портал Facebook, который сегодня является крупнейшей социальной сетью. Но изначально регистрация была доступна лишь гарвардским студентам. Постепенно к Facebook получили доступ студенты других ВУЗов, а потом и школьники. К 2008 году Facebook отобрал у MySpace пальму первенства и стал крупнейшей в мире соцсетью, сервис которой доступен на 40 языках. А его основатель стал в том году самым молодым миллиардером.</a:t>
            </a:r>
          </a:p>
        </p:txBody>
      </p:sp>
      <p:pic>
        <p:nvPicPr>
          <p:cNvPr id="14339" name="Picture 2" descr="Один из лидеров"/>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675" y="1235075"/>
            <a:ext cx="3848100" cy="288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Зафоловимс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854075"/>
            <a:ext cx="2857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Прямоугольник 2"/>
          <p:cNvSpPr>
            <a:spLocks noChangeArrowheads="1"/>
          </p:cNvSpPr>
          <p:nvPr/>
        </p:nvSpPr>
        <p:spPr bwMode="auto">
          <a:xfrm>
            <a:off x="827088" y="3756025"/>
            <a:ext cx="7777162"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gn="just"/>
            <a:r>
              <a:rPr lang="ru-RU" altLang="ru-RU"/>
              <a:t>Американский программист Джек Дорси запустил в 2006 г. проект Twitter, который наиболее динамично развивался среди новых социально-сетевых проектов. Сервис сравнивают с обычным блогохостингом, но специфика работы с ним, форма сервиса, а также стиль сообщений несколько иные, нежели в блогах. В 2008 г. во время теракта в Мумбаи Twitter стал свидетельством того, что эволюция соцсетей обусловила появление новых путей познания СМИ.</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Прямоугольник 1"/>
          <p:cNvSpPr>
            <a:spLocks noChangeArrowheads="1"/>
          </p:cNvSpPr>
          <p:nvPr/>
        </p:nvSpPr>
        <p:spPr bwMode="auto">
          <a:xfrm>
            <a:off x="601663" y="692150"/>
            <a:ext cx="800258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gn="just"/>
            <a:r>
              <a:rPr lang="ru-RU" altLang="ru-RU"/>
              <a:t>Вот мы добрались и до российских аналогов соцсетей. Проект «В контакте» основал в 2006 г. петербургский программист Павел Дуров (соавтор – его брат Николай). Во многом сайт копирует популярный Facebook, хотя авторы проекта это опровергают. Сегодня сеть «В контакте» является самым крупным в СНГ социально-сетевым ресурсом. Он входит в 30-ку самых посещаемых порталов мира. Кроме того, «В контакте» известен, как самый крупный видео- и аудиохостинг в рунете.</a:t>
            </a:r>
          </a:p>
        </p:txBody>
      </p:sp>
      <p:pic>
        <p:nvPicPr>
          <p:cNvPr id="16387" name="Picture 2" descr="Лидер в СНГ"/>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2982913"/>
            <a:ext cx="5238750" cy="359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Прямоугольник 1"/>
          <p:cNvSpPr>
            <a:spLocks noChangeArrowheads="1"/>
          </p:cNvSpPr>
          <p:nvPr/>
        </p:nvSpPr>
        <p:spPr bwMode="auto">
          <a:xfrm>
            <a:off x="719138" y="3357563"/>
            <a:ext cx="7777162"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gn="just"/>
            <a:r>
              <a:rPr lang="ru-RU" altLang="ru-RU"/>
              <a:t>В том же 2006 г. появился на свет российский аналог сети Classmates.com – «Одноклассники», автором которого является Альберт Попков. Социальная сеть используется для общения с бывшими и настоящими одноклассниками, однокурсниками и просто друзьями. По последним данным, которые пресс-служба «Одноклассников» предоставила Вестям.ру, в соцсети насчитывается больше 67 млн. зарегистрированных пользователей. Для сравнения, социальная сеть «В контакте» (главный конкурент «Одноклассников») насчитывает более 100 млн. участников.</a:t>
            </a:r>
          </a:p>
        </p:txBody>
      </p:sp>
      <p:pic>
        <p:nvPicPr>
          <p:cNvPr id="17411" name="Picture 2" descr="Одноклассники - они и в Африке одноклассник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8038" y="555625"/>
            <a:ext cx="3143250"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Прямоугольник 1"/>
          <p:cNvSpPr>
            <a:spLocks noChangeArrowheads="1"/>
          </p:cNvSpPr>
          <p:nvPr/>
        </p:nvSpPr>
        <p:spPr bwMode="auto">
          <a:xfrm>
            <a:off x="863600" y="1484313"/>
            <a:ext cx="75596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gn="just"/>
            <a:r>
              <a:rPr lang="ru-RU" altLang="ru-RU"/>
              <a:t>Наиболее распространенные современные средства общения для своей работы используют программы-браузеры и с технической точки зрения являются web-приложениями. Такой способ организации позволяет максимально облегчить вхождение в систему общения за счет использования хорошо изученной программы, к использованию которой люди уже привыкли, за счет максимального сокращения настроек системы, а также за счет доступности — программы-браузеры стали стандартом де-факто и присутствуют в любой операционной системе, рассчитанной на персональное использование. В то же время, благодаря развитию телекоммуникационных сетей, с таким сервисом можно работать из любой точки земного шара, в том числе и с мобильных устройств.</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ryzhkov\Downloads\81f91418c62054b8debf45ea01bc489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588" y="1268413"/>
            <a:ext cx="3586162"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Прямоугольник 3"/>
          <p:cNvSpPr>
            <a:spLocks noChangeArrowheads="1"/>
          </p:cNvSpPr>
          <p:nvPr/>
        </p:nvSpPr>
        <p:spPr bwMode="auto">
          <a:xfrm>
            <a:off x="4356100" y="1211263"/>
            <a:ext cx="45720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gn="just"/>
            <a:r>
              <a:rPr lang="ru-RU" altLang="ru-RU"/>
              <a:t>Общение – это естественная человеческая потребность, присутствующая на каждом этапе развития цивилизации. Вспомните, каким было общение до появления интернета. Люди знакомились на улице, ходили друг к другу в гости, ходили в театр, в оперу, встречались на танцплощадках и т.д. То есть, общение проходило при непосредственном личном контакте.</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Прямоугольник 3"/>
          <p:cNvSpPr>
            <a:spLocks noChangeArrowheads="1"/>
          </p:cNvSpPr>
          <p:nvPr/>
        </p:nvSpPr>
        <p:spPr bwMode="auto">
          <a:xfrm>
            <a:off x="1403350" y="333375"/>
            <a:ext cx="66246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gn="ctr"/>
            <a:r>
              <a:rPr lang="ru-RU" altLang="ru-RU" sz="3600" b="1">
                <a:latin typeface="Times New Roman" pitchFamily="18" charset="0"/>
                <a:cs typeface="Times New Roman" pitchFamily="18" charset="0"/>
              </a:rPr>
              <a:t>Раньше люди чаще ходили друг к другу в гости</a:t>
            </a:r>
            <a:endParaRPr lang="ru-RU" altLang="ru-RU" sz="3600">
              <a:latin typeface="Times New Roman" pitchFamily="18" charset="0"/>
              <a:cs typeface="Times New Roman" pitchFamily="18" charset="0"/>
            </a:endParaRPr>
          </a:p>
        </p:txBody>
      </p:sp>
      <p:sp>
        <p:nvSpPr>
          <p:cNvPr id="7171" name="Прямоугольник 4"/>
          <p:cNvSpPr>
            <a:spLocks noChangeArrowheads="1"/>
          </p:cNvSpPr>
          <p:nvPr/>
        </p:nvSpPr>
        <p:spPr bwMode="auto">
          <a:xfrm>
            <a:off x="825500" y="1585913"/>
            <a:ext cx="7777163"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gn="just"/>
            <a:r>
              <a:rPr lang="ru-RU" altLang="ru-RU" sz="1400"/>
              <a:t>С появлением интернета многие аспекты нашей жизни постепенно перекочевали в виртуальный мир. И общение не стало исключением, скорее даже, наоборот. Потребность человека в скоростном общении (передаче информации) и стало основанием для появления интернета. Если старшее поколение еще не забыло об оффлайновых формах общения, то молодое поколение все больше отдает предпочтение виртуальным связям. Иногда доходит до того, что даже соседи общаются между собой посредством интернета.</a:t>
            </a:r>
          </a:p>
        </p:txBody>
      </p:sp>
      <p:pic>
        <p:nvPicPr>
          <p:cNvPr id="2050" name="Picture 2" descr="C:\Users\ryzhkov\Downloads\9299628abb67466b38ca88646ac3812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3284984"/>
            <a:ext cx="4206875" cy="339248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1"/>
          <p:cNvSpPr>
            <a:spLocks noChangeArrowheads="1"/>
          </p:cNvSpPr>
          <p:nvPr/>
        </p:nvSpPr>
        <p:spPr bwMode="auto">
          <a:xfrm>
            <a:off x="900113" y="692150"/>
            <a:ext cx="7488237" cy="575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gn="just"/>
            <a:r>
              <a:rPr lang="ru-RU" altLang="ru-RU" sz="1600"/>
              <a:t>Появление социальных сетей стало следствием развития и распространения самого интернета. Сегодня у многих утро начинается не только с чашки кофе, но и с просмотра своей странички в той или иной соцсети. Если верить статистике, около 50% населения нашей планеты состоят в какой-нибудь социальной сети, а некоторые даже в нескольких сразу. Лучше всего об их популярности говорят данные о молодежи: 96% молодых людей общаются в соцсетях. И они действительно затягивают, недаром интернет прозвали всемирной паутиной. Ведь если в сети паука попадает какая-нибудь букашечка, то она остается там навсегда.</a:t>
            </a:r>
            <a:br>
              <a:rPr lang="ru-RU" altLang="ru-RU" sz="1600"/>
            </a:br>
            <a:r>
              <a:rPr lang="ru-RU" altLang="ru-RU" sz="1600"/>
              <a:t/>
            </a:r>
            <a:br>
              <a:rPr lang="ru-RU" altLang="ru-RU" sz="1600"/>
            </a:br>
            <a:endParaRPr lang="ru-RU" altLang="ru-RU" sz="1600"/>
          </a:p>
          <a:p>
            <a:pPr algn="just"/>
            <a:r>
              <a:rPr lang="ru-RU" altLang="ru-RU" sz="1600"/>
              <a:t>Вам интересно, как развивалась самая популярная область интернета, и кто был первым среди основателей социальных сервисов? Если да, то не поленитесь дочитать до конца, постараюсь рассказать вкратце.</a:t>
            </a:r>
            <a:br>
              <a:rPr lang="ru-RU" altLang="ru-RU" sz="1600"/>
            </a:br>
            <a:r>
              <a:rPr lang="ru-RU" altLang="ru-RU" sz="1600"/>
              <a:t/>
            </a:r>
            <a:br>
              <a:rPr lang="ru-RU" altLang="ru-RU" sz="1600"/>
            </a:br>
            <a:endParaRPr lang="ru-RU" altLang="ru-RU" sz="1600"/>
          </a:p>
          <a:p>
            <a:pPr algn="just"/>
            <a:r>
              <a:rPr lang="ru-RU" altLang="ru-RU" sz="1600"/>
              <a:t>В принципе, можно сказать, что зарождение социальных сетей началось практически с рождения самого интернета в далеком 1969 году. На протяжении всей эволюции соцсетей можно выделить два основных направления развития: сугубо профессиональные сообщества и неспециализированные сети. Производными от профессиональных сообществ являются сети, объединяющие людей одними интересами или хобби.</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Прямоугольник 1"/>
          <p:cNvSpPr>
            <a:spLocks noChangeArrowheads="1"/>
          </p:cNvSpPr>
          <p:nvPr/>
        </p:nvSpPr>
        <p:spPr bwMode="auto">
          <a:xfrm>
            <a:off x="684213" y="128588"/>
            <a:ext cx="4175125"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gn="just"/>
            <a:r>
              <a:rPr lang="ru-RU" altLang="ru-RU"/>
              <a:t>Итак, разные исследователи предлагают считать самым первым социально-сетевым ресурсом сеть Classmates.com, созданную Рэнди Конрадсом в 1995 году. Classmates переводится, как одноклассники. Сайт предоставлял пользователям возможность восстановить связь с бывшими одноклассниками, однокурсниками, сослуживцами, друзьями. Сеть действует по сей день и насчитывает больше 50 млн. пользователей в США и Канаде. Кроме того, её услуги доступны жителям Швеции, Германии, Австрии и Франции. Но довольно долгое время этот социальный портал не поддерживал функции создания личных профилей и добавления друзей. То есть, пользователя могли соединить только с его учебным заведением и предоставить ему список обучавшихся в этом заведении.</a:t>
            </a:r>
          </a:p>
        </p:txBody>
      </p:sp>
      <p:pic>
        <p:nvPicPr>
          <p:cNvPr id="9219" name="Picture 2" descr="C:\Users\ryzhkov\Downloads\092803e8c89ee0e79d4bd8775226532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9350" y="1557338"/>
            <a:ext cx="381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Прямоугольник 1"/>
          <p:cNvSpPr>
            <a:spLocks noChangeArrowheads="1"/>
          </p:cNvSpPr>
          <p:nvPr/>
        </p:nvSpPr>
        <p:spPr bwMode="auto">
          <a:xfrm>
            <a:off x="806450" y="3284538"/>
            <a:ext cx="7848600" cy="329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gn="just"/>
            <a:r>
              <a:rPr lang="ru-RU" altLang="ru-RU" sz="1600"/>
              <a:t>Именно поэтому некоторые исследователи считают первой полноценной социальной сетью не Classmates, а проект SixDegrees.com, запущенный в 1997 году. В то время многие веб-сервисы (сайты знакомств, например) предлагали такие функции, как создание личной страницы или списка друзей (ICQ и AIM), но по отдельности. SixDegrees.com стал первым социально-сетевым сервисом, который объединил эти функции, а со временем (в 1998 г) добавил новую, такую как поиск по страницам друзей. Этот проект был наиболее приближен к современным соцсетям, однако, в 2001 году портал SixDegrees.com прекратил свое существование. Основатель сети Эндрю Вейнрейх объяснил это тем, что сервис просто опередил свое время. В 2000 году доступ к интернету имели меньше половины жителей США. Иначе говоря, у зарегистрированных пользователей не было достаточного количества друзей и знакомых с доступом к интернету, чтобы общение на этом сайте было хотя бы интересным.</a:t>
            </a:r>
          </a:p>
        </p:txBody>
      </p:sp>
      <p:pic>
        <p:nvPicPr>
          <p:cNvPr id="10243" name="Picture 2" descr="C:\Users\ryzhkov\Downloads\9de8aebbf06de0b13bb7ff86fa756a5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9100" y="233363"/>
            <a:ext cx="32385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Прямоугольник 1"/>
          <p:cNvSpPr>
            <a:spLocks noChangeArrowheads="1"/>
          </p:cNvSpPr>
          <p:nvPr/>
        </p:nvSpPr>
        <p:spPr bwMode="auto">
          <a:xfrm>
            <a:off x="5300663" y="1700213"/>
            <a:ext cx="33845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gn="just"/>
            <a:r>
              <a:rPr lang="ru-RU" altLang="ru-RU"/>
              <a:t>Далее с 1997 г. по 2001 г. наблюдается первая волна социальных сетей. Затрону только самые известные из них.</a:t>
            </a:r>
          </a:p>
        </p:txBody>
      </p:sp>
      <p:sp>
        <p:nvSpPr>
          <p:cNvPr id="11267" name="Прямоугольник 2"/>
          <p:cNvSpPr>
            <a:spLocks noChangeArrowheads="1"/>
          </p:cNvSpPr>
          <p:nvPr/>
        </p:nvSpPr>
        <p:spPr bwMode="auto">
          <a:xfrm>
            <a:off x="971550" y="4005263"/>
            <a:ext cx="7691438"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gn="just"/>
            <a:r>
              <a:rPr lang="ru-RU" altLang="ru-RU"/>
              <a:t>В 1999 году американским студентом-программистом был открыт сервис Livejournal.com. Там можно было создать довольно детальный профиль. Вскоре сервис предоставил возможность добавлять контакты (друзей). Livejournal стал первым массовым хостингом блогов (электронных дневников) и первым западным социальным сервисом, ставшим популярным в России. По количеству российские пользователи стоят на втором месте после американских. Кстати, в 2007 году российская компания SUP полностью выкупила сервис у компании SixApart.</a:t>
            </a:r>
          </a:p>
        </p:txBody>
      </p:sp>
      <p:pic>
        <p:nvPicPr>
          <p:cNvPr id="11268" name="Picture 2" descr="C:\Users\ryzhkov\Downloads\c0a8827ae85b151f04cf08168930627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374650"/>
            <a:ext cx="3095625" cy="362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Прямоугольник 1"/>
          <p:cNvSpPr>
            <a:spLocks noChangeArrowheads="1"/>
          </p:cNvSpPr>
          <p:nvPr/>
        </p:nvSpPr>
        <p:spPr bwMode="auto">
          <a:xfrm>
            <a:off x="755650" y="612775"/>
            <a:ext cx="78486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gn="just"/>
            <a:r>
              <a:rPr lang="ru-RU" altLang="ru-RU"/>
              <a:t>Вторая волна появления соцсетей пришлась на 2001-2004 годы. Для социальных сервисов, появившихся в этом промежутке времени характерно разделение по нишам, одной из которых стал бизнес. Первым веб-ресурсом, ориентированным на инициирование и поддержание деловых контактов, стал в 2001 году Ryze.com. Этот проект дал толчок к формированию таких известных веб-сервисов, как LinkedIn и Friendster. LinkedIn стал мощным сетевым ресурсом в этом направлении. Friendster переоценил свои возможности и попросту не вынес наплыва посетителей. Постоянные технические трудности на сервисе привели к тому, что часть пользователей ушли на другие сайты, в частности на MySpace.</a:t>
            </a:r>
          </a:p>
        </p:txBody>
      </p:sp>
      <p:pic>
        <p:nvPicPr>
          <p:cNvPr id="12291" name="Picture 2" descr="C:\Users\ryzhkov\Downloads\1ad8b666c826d31a556554ed00f1a09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575" y="4437063"/>
            <a:ext cx="32337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Музыкальное направл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9188" y="979488"/>
            <a:ext cx="7265987"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Прямоугольник 1"/>
          <p:cNvSpPr>
            <a:spLocks noChangeArrowheads="1"/>
          </p:cNvSpPr>
          <p:nvPr/>
        </p:nvSpPr>
        <p:spPr bwMode="auto">
          <a:xfrm>
            <a:off x="755650" y="3284538"/>
            <a:ext cx="7993063"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gn="just"/>
            <a:r>
              <a:rPr lang="ru-RU" altLang="ru-RU"/>
              <a:t>В 2003 году была создана сеть MySpace, основными пользователями которой стали рок-коллективы. Для независимых музыкантов портал стал своеобразной площадкой для самопрезентации. Кроме того, у поклонников рок-музыки появилась возможность общаться со своими кумирами и даже добавлять их в друзья. На сегодняшний день MySpace вторая по величине социальная сеть после Facebook.</a:t>
            </a:r>
          </a:p>
        </p:txBody>
      </p:sp>
    </p:spTree>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17</TotalTime>
  <Words>1197</Words>
  <Application>Microsoft Office PowerPoint</Application>
  <PresentationFormat>Экран (4:3)</PresentationFormat>
  <Paragraphs>19</Paragraphs>
  <Slides>14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Trebuchet MS</vt:lpstr>
      <vt:lpstr>Arial</vt:lpstr>
      <vt:lpstr>Georgia</vt:lpstr>
      <vt:lpstr>Calibri</vt:lpstr>
      <vt:lpstr>Times New Roman</vt:lpstr>
      <vt:lpstr>Воздушный поток</vt:lpstr>
      <vt:lpstr>История возникновения социальных сетей. Кто был первым?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История возникновения социальных сетей. Кто был первым?</dc:title>
  <dc:creator>Юрий</dc:creator>
  <cp:lastModifiedBy>Юрий</cp:lastModifiedBy>
  <cp:revision>14</cp:revision>
  <dcterms:created xsi:type="dcterms:W3CDTF">2015-01-26T09:03:52Z</dcterms:created>
  <dcterms:modified xsi:type="dcterms:W3CDTF">2015-01-26T09:22:45Z</dcterms:modified>
</cp:coreProperties>
</file>