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81" r:id="rId3"/>
    <p:sldId id="257" r:id="rId4"/>
    <p:sldId id="259" r:id="rId5"/>
    <p:sldId id="260" r:id="rId6"/>
    <p:sldId id="261" r:id="rId7"/>
    <p:sldId id="263" r:id="rId8"/>
    <p:sldId id="264" r:id="rId9"/>
    <p:sldId id="265" r:id="rId10"/>
    <p:sldId id="266" r:id="rId11"/>
    <p:sldId id="262" r:id="rId12"/>
    <p:sldId id="278" r:id="rId13"/>
    <p:sldId id="273" r:id="rId14"/>
    <p:sldId id="277" r:id="rId15"/>
    <p:sldId id="271" r:id="rId16"/>
    <p:sldId id="267" r:id="rId17"/>
    <p:sldId id="270" r:id="rId18"/>
    <p:sldId id="268" r:id="rId19"/>
    <p:sldId id="279" r:id="rId20"/>
    <p:sldId id="283" r:id="rId21"/>
    <p:sldId id="284" r:id="rId22"/>
    <p:sldId id="285" r:id="rId23"/>
    <p:sldId id="287" r:id="rId24"/>
    <p:sldId id="272"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373"/>
    <a:srgbClr val="ACA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10"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94E0AE-806E-4439-89F1-F81760BEF7AC}" type="datetimeFigureOut">
              <a:rPr lang="ru-RU"/>
              <a:pPr>
                <a:defRPr/>
              </a:pPr>
              <a:t>23.12.2012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08D3F48-5E58-4EA3-A1E3-4D1429C9387B}" type="slidenum">
              <a:rPr lang="ru-RU"/>
              <a:pPr>
                <a:defRPr/>
              </a:pPr>
              <a:t>‹#›</a:t>
            </a:fld>
            <a:endParaRPr lang="ru-RU"/>
          </a:p>
        </p:txBody>
      </p:sp>
    </p:spTree>
    <p:extLst>
      <p:ext uri="{BB962C8B-B14F-4D97-AF65-F5344CB8AC3E}">
        <p14:creationId xmlns:p14="http://schemas.microsoft.com/office/powerpoint/2010/main" val="3875845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774521-4A2D-44CE-A75C-CAFCC46AD2F1}" type="slidenum">
              <a:rPr lang="ru-RU" smtClean="0"/>
              <a:pPr eaLnBrk="1" hangingPunct="1"/>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72D1D6E4-9639-47DC-AEEA-A97A48E14332}" type="datetimeFigureOut">
              <a:rPr lang="ru-RU"/>
              <a:pPr>
                <a:defRPr/>
              </a:pPr>
              <a:t>23.12.2012</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2F72FFD5-0026-4E82-89DC-456F4B243670}" type="slidenum">
              <a:rPr lang="ru-RU"/>
              <a:pPr>
                <a:defRPr/>
              </a:pPr>
              <a:t>‹#›</a:t>
            </a:fld>
            <a:endParaRPr lang="ru-RU"/>
          </a:p>
        </p:txBody>
      </p:sp>
    </p:spTree>
    <p:extLst>
      <p:ext uri="{BB962C8B-B14F-4D97-AF65-F5344CB8AC3E}">
        <p14:creationId xmlns:p14="http://schemas.microsoft.com/office/powerpoint/2010/main" val="771535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9DD304E-0CD4-473C-AB18-F5C97BB2775A}" type="datetimeFigureOut">
              <a:rPr lang="ru-RU"/>
              <a:pPr>
                <a:defRPr/>
              </a:pPr>
              <a:t>23.12.2012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9B7EA0F-75DE-4174-B4BF-93FBC3B17438}" type="slidenum">
              <a:rPr lang="ru-RU"/>
              <a:pPr>
                <a:defRPr/>
              </a:pPr>
              <a:t>‹#›</a:t>
            </a:fld>
            <a:endParaRPr lang="ru-RU"/>
          </a:p>
        </p:txBody>
      </p:sp>
    </p:spTree>
    <p:extLst>
      <p:ext uri="{BB962C8B-B14F-4D97-AF65-F5344CB8AC3E}">
        <p14:creationId xmlns:p14="http://schemas.microsoft.com/office/powerpoint/2010/main" val="78381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9ED8E1B-A315-46FC-92FD-2533A8CE4B31}" type="datetimeFigureOut">
              <a:rPr lang="ru-RU"/>
              <a:pPr>
                <a:defRPr/>
              </a:pPr>
              <a:t>23.12.2012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54A0E6C-0943-4B03-AE59-F20A262DE7FA}" type="slidenum">
              <a:rPr lang="ru-RU"/>
              <a:pPr>
                <a:defRPr/>
              </a:pPr>
              <a:t>‹#›</a:t>
            </a:fld>
            <a:endParaRPr lang="ru-RU"/>
          </a:p>
        </p:txBody>
      </p:sp>
    </p:spTree>
    <p:extLst>
      <p:ext uri="{BB962C8B-B14F-4D97-AF65-F5344CB8AC3E}">
        <p14:creationId xmlns:p14="http://schemas.microsoft.com/office/powerpoint/2010/main" val="310738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0791D89C-E001-4CD9-AA1A-E95E28DC357F}" type="datetimeFigureOut">
              <a:rPr lang="ru-RU"/>
              <a:pPr>
                <a:defRPr/>
              </a:pPr>
              <a:t>23.12.2012</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73FD4512-88A6-4631-B989-A20DC2E86E38}"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00328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876023D3-E9AF-4A80-A69B-9943E91E10D0}" type="datetimeFigureOut">
              <a:rPr lang="ru-RU"/>
              <a:pPr>
                <a:defRPr/>
              </a:pPr>
              <a:t>23.12.2012</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57E63CE3-BA24-446C-AEF7-6F553C0881F6}" type="slidenum">
              <a:rPr lang="ru-RU"/>
              <a:pPr>
                <a:defRPr/>
              </a:pPr>
              <a:t>‹#›</a:t>
            </a:fld>
            <a:endParaRPr lang="ru-RU"/>
          </a:p>
        </p:txBody>
      </p:sp>
    </p:spTree>
    <p:extLst>
      <p:ext uri="{BB962C8B-B14F-4D97-AF65-F5344CB8AC3E}">
        <p14:creationId xmlns:p14="http://schemas.microsoft.com/office/powerpoint/2010/main" val="41128113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BFDCB6F-2DA5-40F3-B2EE-9B5C7D8F19C9}" type="datetimeFigureOut">
              <a:rPr lang="ru-RU"/>
              <a:pPr>
                <a:defRPr/>
              </a:pPr>
              <a:t>23.12.2012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1F3C792-2A33-4130-9C19-F7AC3C15B5C0}" type="slidenum">
              <a:rPr lang="ru-RU"/>
              <a:pPr>
                <a:defRPr/>
              </a:pPr>
              <a:t>‹#›</a:t>
            </a:fld>
            <a:endParaRPr lang="ru-RU"/>
          </a:p>
        </p:txBody>
      </p:sp>
    </p:spTree>
    <p:extLst>
      <p:ext uri="{BB962C8B-B14F-4D97-AF65-F5344CB8AC3E}">
        <p14:creationId xmlns:p14="http://schemas.microsoft.com/office/powerpoint/2010/main" val="402837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FFE330C6-12D9-4E76-8194-E9C7E60ADD93}" type="datetimeFigureOut">
              <a:rPr lang="ru-RU"/>
              <a:pPr>
                <a:defRPr/>
              </a:pPr>
              <a:t>23.12.2012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FC61D04B-76C8-44F1-9E59-F603740FAEE6}" type="slidenum">
              <a:rPr lang="ru-RU"/>
              <a:pPr>
                <a:defRPr/>
              </a:pPr>
              <a:t>‹#›</a:t>
            </a:fld>
            <a:endParaRPr lang="ru-RU"/>
          </a:p>
        </p:txBody>
      </p:sp>
    </p:spTree>
    <p:extLst>
      <p:ext uri="{BB962C8B-B14F-4D97-AF65-F5344CB8AC3E}">
        <p14:creationId xmlns:p14="http://schemas.microsoft.com/office/powerpoint/2010/main" val="233228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D55801DC-646F-4901-BB5A-53528FEBF863}" type="datetimeFigureOut">
              <a:rPr lang="ru-RU"/>
              <a:pPr>
                <a:defRPr/>
              </a:pPr>
              <a:t>23.12.2012</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60483497-E7BE-4128-BF12-28D30ECB499B}"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9928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375FEBA5-037F-4A2C-BA51-9E9A1450A13A}" type="datetimeFigureOut">
              <a:rPr lang="ru-RU"/>
              <a:pPr>
                <a:defRPr/>
              </a:pPr>
              <a:t>23.12.2012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A3D5F4F-C3CC-4165-A5E1-2D08C2733CBE}" type="slidenum">
              <a:rPr lang="ru-RU"/>
              <a:pPr>
                <a:defRPr/>
              </a:pPr>
              <a:t>‹#›</a:t>
            </a:fld>
            <a:endParaRPr lang="ru-RU"/>
          </a:p>
        </p:txBody>
      </p:sp>
    </p:spTree>
    <p:extLst>
      <p:ext uri="{BB962C8B-B14F-4D97-AF65-F5344CB8AC3E}">
        <p14:creationId xmlns:p14="http://schemas.microsoft.com/office/powerpoint/2010/main" val="287273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Прямая соединительная линия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ая соединительная линия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5B8248FC-B6A8-4ECD-95BE-C740C9E85265}" type="datetimeFigureOut">
              <a:rPr lang="ru-RU"/>
              <a:pPr>
                <a:defRPr/>
              </a:pPr>
              <a:t>23.12.2012</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E8CD2D52-691F-4B86-ABE2-5ACE61309F0C}"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159553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Прямая соединительная линия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7C7EAADA-C9CF-42B2-A40E-79486C4A25AC}" type="datetimeFigureOut">
              <a:rPr lang="ru-RU"/>
              <a:pPr>
                <a:defRPr/>
              </a:pPr>
              <a:t>23.12.2012</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0C8F30D3-CE74-41C3-AE39-0C839B430D13}"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88099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83BD2B5-3CC7-4C46-8A82-8C23FED2AE8F}" type="datetimeFigureOut">
              <a:rPr lang="ru-RU"/>
              <a:pPr>
                <a:defRPr/>
              </a:pPr>
              <a:t>23.12.2012</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8A6430D1-05B3-4828-BDB9-E8349247C2D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04" r:id="rId4"/>
    <p:sldLayoutId id="2147483805" r:id="rId5"/>
    <p:sldLayoutId id="2147483812" r:id="rId6"/>
    <p:sldLayoutId id="2147483806" r:id="rId7"/>
    <p:sldLayoutId id="2147483813" r:id="rId8"/>
    <p:sldLayoutId id="2147483814" r:id="rId9"/>
    <p:sldLayoutId id="2147483807" r:id="rId10"/>
    <p:sldLayoutId id="214748380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lassicalmosaics.com/images/sanclem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2275" y="1557338"/>
            <a:ext cx="7129463" cy="1771650"/>
          </a:xfrm>
        </p:spPr>
        <p:txBody>
          <a:bodyPr wrap="square" lIns="91440" tIns="45720" rIns="91440" bIns="45720" numCol="1" anchorCtr="0" compatLnSpc="1">
            <a:prstTxWarp prst="textNoShape">
              <a:avLst/>
            </a:prstTxWarp>
          </a:bodyPr>
          <a:lstStyle/>
          <a:p>
            <a:pPr algn="ctr">
              <a:defRPr/>
            </a:pPr>
            <a:r>
              <a:rPr lang="ru-RU" sz="2500" cap="none" dirty="0" smtClean="0"/>
              <a:t>ЛОСЕВА ТАТЬЯНА</a:t>
            </a:r>
            <a:r>
              <a:rPr lang="ru-RU" sz="2500" cap="none" dirty="0" smtClean="0">
                <a:latin typeface="Arial" charset="0"/>
              </a:rPr>
              <a:t/>
            </a:r>
            <a:br>
              <a:rPr lang="ru-RU" sz="2500" cap="none" dirty="0" smtClean="0">
                <a:latin typeface="Arial" charset="0"/>
              </a:rPr>
            </a:br>
            <a:r>
              <a:rPr lang="ru-RU" sz="2500" cap="none" dirty="0" smtClean="0"/>
              <a:t/>
            </a:r>
            <a:br>
              <a:rPr lang="ru-RU" sz="2500" cap="none" dirty="0" smtClean="0"/>
            </a:br>
            <a:r>
              <a:rPr lang="ru-RU" sz="2000" u="sng" cap="none" dirty="0" smtClean="0">
                <a:effectLst>
                  <a:outerShdw blurRad="38100" dist="38100" dir="2700000" algn="tl">
                    <a:srgbClr val="C0C0C0"/>
                  </a:outerShdw>
                </a:effectLst>
              </a:rPr>
              <a:t>СИММЕТРИЯ В ЖИВОПИСИ И ДЕКОРАТИВНО-ПРИКЛАДНОМ ИСКУССТВЕ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sz="quarter" idx="1"/>
          </p:nvPr>
        </p:nvSpPr>
        <p:spPr>
          <a:xfrm>
            <a:off x="395288" y="0"/>
            <a:ext cx="8229600" cy="4525963"/>
          </a:xfrm>
        </p:spPr>
        <p:txBody>
          <a:bodyPr/>
          <a:lstStyle/>
          <a:p>
            <a:pPr eaLnBrk="1" hangingPunct="1">
              <a:defRPr/>
            </a:pPr>
            <a:endParaRPr lang="ru-RU" sz="2000" b="1" dirty="0" smtClean="0"/>
          </a:p>
          <a:p>
            <a:pPr eaLnBrk="1" hangingPunct="1">
              <a:defRPr/>
            </a:pPr>
            <a:r>
              <a:rPr lang="ru-RU" sz="2000" b="1" u="sng" dirty="0" smtClean="0">
                <a:solidFill>
                  <a:schemeClr val="accent1">
                    <a:lumMod val="75000"/>
                  </a:schemeClr>
                </a:solidFill>
                <a:latin typeface="Segoe Print" pitchFamily="2" charset="0"/>
              </a:rPr>
              <a:t>Композиция</a:t>
            </a:r>
            <a:r>
              <a:rPr lang="ru-RU" sz="2000" u="sng" dirty="0" smtClean="0">
                <a:solidFill>
                  <a:schemeClr val="accent1">
                    <a:lumMod val="75000"/>
                  </a:schemeClr>
                </a:solidFill>
                <a:latin typeface="Segoe Print" pitchFamily="2" charset="0"/>
              </a:rPr>
              <a:t> </a:t>
            </a:r>
            <a:r>
              <a:rPr lang="ru-RU" sz="2000" dirty="0" smtClean="0">
                <a:solidFill>
                  <a:schemeClr val="accent1">
                    <a:lumMod val="75000"/>
                  </a:schemeClr>
                </a:solidFill>
                <a:latin typeface="Segoe Print" pitchFamily="2" charset="0"/>
              </a:rPr>
              <a:t>– это строение формы произведения искусства, направленное на раскрытие замысла автора. Композиция – это построение произведения искусства, обусловленное его содержанием, характером и назначением и во многом определяющее его восприятие. Композиция – это строение, взаимосвязь частей, обеспечивающая целостность изображения, направленная на раскрытие содержания, идеи произведения.</a:t>
            </a:r>
            <a:r>
              <a:rPr lang="ru-RU" sz="2000" dirty="0" smtClean="0">
                <a:solidFill>
                  <a:schemeClr val="accent1">
                    <a:lumMod val="75000"/>
                  </a:schemeClr>
                </a:solidFill>
              </a:rPr>
              <a:t/>
            </a:r>
            <a:br>
              <a:rPr lang="ru-RU" sz="2000" dirty="0" smtClean="0">
                <a:solidFill>
                  <a:schemeClr val="accent1">
                    <a:lumMod val="75000"/>
                  </a:schemeClr>
                </a:solidFill>
              </a:rPr>
            </a:br>
            <a:endParaRPr lang="ru-RU" sz="2000" dirty="0" smtClean="0">
              <a:solidFill>
                <a:schemeClr val="accent1">
                  <a:lumMod val="75000"/>
                </a:schemeClr>
              </a:solidFill>
            </a:endParaRPr>
          </a:p>
        </p:txBody>
      </p:sp>
      <p:pic>
        <p:nvPicPr>
          <p:cNvPr id="17411" name="Рисунок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475" y="3141663"/>
            <a:ext cx="20891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Рисунок 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863" y="3429000"/>
            <a:ext cx="27368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3284538"/>
            <a:ext cx="187166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ямая соединительная линия 7"/>
          <p:cNvCxnSpPr/>
          <p:nvPr/>
        </p:nvCxnSpPr>
        <p:spPr>
          <a:xfrm rot="5400000">
            <a:off x="215900" y="4545013"/>
            <a:ext cx="2952750" cy="0"/>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16200000" flipH="1">
            <a:off x="2771776" y="4508500"/>
            <a:ext cx="3384550" cy="73025"/>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rot="16200000" flipH="1">
            <a:off x="6047582" y="4617244"/>
            <a:ext cx="2736850" cy="71437"/>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wipe(left)">
                                      <p:cBhvr>
                                        <p:cTn id="7" dur="30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sz="3200" b="1" dirty="0" smtClean="0">
                <a:solidFill>
                  <a:schemeClr val="accent1">
                    <a:lumMod val="75000"/>
                  </a:schemeClr>
                </a:solidFill>
                <a:latin typeface="Segoe Script" pitchFamily="34" charset="0"/>
              </a:rPr>
              <a:t>Декоративно – прикладное искусство</a:t>
            </a:r>
            <a:endParaRPr lang="ru-RU" sz="3200" b="1" dirty="0">
              <a:solidFill>
                <a:schemeClr val="accent1">
                  <a:lumMod val="75000"/>
                </a:schemeClr>
              </a:solidFill>
              <a:latin typeface="Segoe Script" pitchFamily="34" charset="0"/>
            </a:endParaRPr>
          </a:p>
        </p:txBody>
      </p:sp>
      <p:sp>
        <p:nvSpPr>
          <p:cNvPr id="3" name="Содержимое 2"/>
          <p:cNvSpPr>
            <a:spLocks noGrp="1"/>
          </p:cNvSpPr>
          <p:nvPr>
            <p:ph sz="quarter" idx="1"/>
          </p:nvPr>
        </p:nvSpPr>
        <p:spPr>
          <a:xfrm>
            <a:off x="395288" y="1557338"/>
            <a:ext cx="8229600" cy="4525962"/>
          </a:xfrm>
        </p:spPr>
        <p:txBody>
          <a:bodyPr>
            <a:normAutofit fontScale="85000" lnSpcReduction="20000"/>
          </a:bodyPr>
          <a:lstStyle/>
          <a:p>
            <a:pPr marL="274320" indent="-274320" eaLnBrk="1" fontAlgn="auto" hangingPunct="1">
              <a:spcAft>
                <a:spcPts val="0"/>
              </a:spcAft>
              <a:buFont typeface="Wingdings"/>
              <a:buChar char=""/>
              <a:defRPr/>
            </a:pPr>
            <a:endParaRPr lang="en-US" sz="2000" b="1" dirty="0" smtClean="0"/>
          </a:p>
          <a:p>
            <a:pPr marL="274320" indent="-274320" eaLnBrk="1" fontAlgn="auto" hangingPunct="1">
              <a:spcAft>
                <a:spcPts val="0"/>
              </a:spcAft>
              <a:buFont typeface="Wingdings"/>
              <a:buChar char=""/>
              <a:defRPr/>
            </a:pPr>
            <a:r>
              <a:rPr lang="ru-RU" sz="2200" b="1" dirty="0" smtClean="0">
                <a:latin typeface="Segoe Print" pitchFamily="2" charset="0"/>
              </a:rPr>
              <a:t> </a:t>
            </a:r>
            <a:r>
              <a:rPr lang="ru-RU" sz="2200" b="1" dirty="0" smtClean="0">
                <a:solidFill>
                  <a:schemeClr val="accent1">
                    <a:lumMod val="75000"/>
                  </a:schemeClr>
                </a:solidFill>
                <a:latin typeface="Segoe Print" pitchFamily="2" charset="0"/>
              </a:rPr>
              <a:t>Декоративно-прикладное искусство</a:t>
            </a:r>
            <a:r>
              <a:rPr lang="ru-RU" sz="2200" dirty="0" smtClean="0">
                <a:solidFill>
                  <a:schemeClr val="accent1">
                    <a:lumMod val="75000"/>
                  </a:schemeClr>
                </a:solidFill>
                <a:latin typeface="Segoe Print" pitchFamily="2" charset="0"/>
              </a:rPr>
              <a:t> (от лат. </a:t>
            </a:r>
            <a:r>
              <a:rPr lang="ru-RU" sz="2200" i="1" dirty="0" err="1" smtClean="0">
                <a:solidFill>
                  <a:schemeClr val="accent1">
                    <a:lumMod val="75000"/>
                  </a:schemeClr>
                </a:solidFill>
                <a:latin typeface="Segoe Print" pitchFamily="2" charset="0"/>
              </a:rPr>
              <a:t>decoro</a:t>
            </a:r>
            <a:r>
              <a:rPr lang="ru-RU" sz="2200" dirty="0" smtClean="0">
                <a:solidFill>
                  <a:schemeClr val="accent1">
                    <a:lumMod val="75000"/>
                  </a:schemeClr>
                </a:solidFill>
                <a:latin typeface="Segoe Print" pitchFamily="2" charset="0"/>
              </a:rPr>
              <a:t> — украшаю) — раздел декоративного искусства, охватывающий создание художественных изделий, имеющих утилитарное (прикладное, практическое) назначение.</a:t>
            </a:r>
            <a:endParaRPr lang="en-US" sz="2200" dirty="0" smtClean="0">
              <a:solidFill>
                <a:schemeClr val="accent1">
                  <a:lumMod val="75000"/>
                </a:schemeClr>
              </a:solidFill>
              <a:latin typeface="Segoe Print" pitchFamily="2" charset="0"/>
            </a:endParaRPr>
          </a:p>
          <a:p>
            <a:pPr marL="274320" indent="-274320" eaLnBrk="1" fontAlgn="auto" hangingPunct="1">
              <a:spcAft>
                <a:spcPts val="0"/>
              </a:spcAft>
              <a:buFont typeface="Wingdings"/>
              <a:buChar char=""/>
              <a:defRPr/>
            </a:pPr>
            <a:r>
              <a:rPr lang="en-US" sz="2200" b="1" dirty="0" smtClean="0">
                <a:solidFill>
                  <a:schemeClr val="accent1">
                    <a:lumMod val="75000"/>
                  </a:schemeClr>
                </a:solidFill>
                <a:latin typeface="Segoe Print" pitchFamily="2" charset="0"/>
              </a:rPr>
              <a:t> </a:t>
            </a:r>
            <a:r>
              <a:rPr lang="ru-RU" sz="2200" b="1" dirty="0" smtClean="0">
                <a:solidFill>
                  <a:schemeClr val="accent1">
                    <a:lumMod val="75000"/>
                  </a:schemeClr>
                </a:solidFill>
                <a:latin typeface="Segoe Print" pitchFamily="2" charset="0"/>
              </a:rPr>
              <a:t>Декоративно-прикладное искусство</a:t>
            </a:r>
            <a:r>
              <a:rPr lang="ru-RU" sz="2200" dirty="0" smtClean="0">
                <a:solidFill>
                  <a:schemeClr val="accent1">
                    <a:lumMod val="75000"/>
                  </a:schemeClr>
                </a:solidFill>
                <a:latin typeface="Segoe Print" pitchFamily="2" charset="0"/>
              </a:rPr>
              <a:t> охватывает ряд отраслей творчества, которые посвящены созданию художественных изделий, предназначенных главным образом для быта. Произведениями могут быть: различная утварь, мебель, ткани, орудия труда, средства передвижения, а также одежда и всякого рода украшения. Наряду с делением произведений по их практическому назначению в научной литературе со 2-й половины 19 в. утвердились разделы отраслей Д.-п. и. по материалу (металл, керамика, текстиль, дерево) или по технике выполнения (резьба, роспись, вышивка, набойка, литьё, чеканка и т.д.). </a:t>
            </a:r>
          </a:p>
          <a:p>
            <a:pPr marL="274320" indent="-274320" eaLnBrk="1" fontAlgn="auto" hangingPunct="1">
              <a:spcAft>
                <a:spcPts val="0"/>
              </a:spcAft>
              <a:buFont typeface="Wingdings" pitchFamily="2" charset="2"/>
              <a:buNone/>
              <a:defRPr/>
            </a:pPr>
            <a:r>
              <a:rPr lang="en-US" sz="2200" dirty="0" smtClean="0">
                <a:solidFill>
                  <a:schemeClr val="accent1">
                    <a:lumMod val="75000"/>
                  </a:schemeClr>
                </a:solidFill>
                <a:latin typeface="Segoe Print" pitchFamily="2" charset="0"/>
              </a:rPr>
              <a:t>     </a:t>
            </a:r>
            <a:r>
              <a:rPr lang="ru-RU" sz="2200" dirty="0" smtClean="0">
                <a:solidFill>
                  <a:schemeClr val="accent1">
                    <a:lumMod val="75000"/>
                  </a:schemeClr>
                </a:solidFill>
                <a:latin typeface="Segoe Print" pitchFamily="2" charset="0"/>
              </a:rPr>
              <a:t>Часто в декоративно –прикладном искусстве используется симметрия</a:t>
            </a:r>
            <a:r>
              <a:rPr lang="en-US" sz="2200" dirty="0" smtClean="0">
                <a:solidFill>
                  <a:schemeClr val="accent1">
                    <a:lumMod val="75000"/>
                  </a:schemeClr>
                </a:solidFill>
                <a:latin typeface="Segoe Print" pitchFamily="2" charset="0"/>
              </a:rPr>
              <a:t>.</a:t>
            </a:r>
            <a:endParaRPr lang="ru-RU" sz="2200" dirty="0" smtClean="0">
              <a:solidFill>
                <a:schemeClr val="accent1">
                  <a:lumMod val="75000"/>
                </a:schemeClr>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513" y="549275"/>
            <a:ext cx="4968875" cy="581025"/>
          </a:xfrm>
        </p:spPr>
        <p:txBody>
          <a:bodyPr/>
          <a:lstStyle/>
          <a:p>
            <a:pPr algn="ctr" eaLnBrk="1" hangingPunct="1">
              <a:defRPr/>
            </a:pPr>
            <a:r>
              <a:rPr lang="ru-RU" b="1" dirty="0" smtClean="0">
                <a:solidFill>
                  <a:srgbClr val="FF0000"/>
                </a:solidFill>
                <a:latin typeface="Segoe Script" pitchFamily="34" charset="0"/>
              </a:rPr>
              <a:t>История развития</a:t>
            </a:r>
            <a:endParaRPr lang="ru-RU" b="1" dirty="0">
              <a:solidFill>
                <a:srgbClr val="FF0000"/>
              </a:solidFill>
              <a:latin typeface="Segoe Script" pitchFamily="34" charset="0"/>
            </a:endParaRPr>
          </a:p>
        </p:txBody>
      </p:sp>
      <p:sp>
        <p:nvSpPr>
          <p:cNvPr id="19459" name="Содержимое 2"/>
          <p:cNvSpPr>
            <a:spLocks noGrp="1"/>
          </p:cNvSpPr>
          <p:nvPr>
            <p:ph sz="quarter" idx="1"/>
          </p:nvPr>
        </p:nvSpPr>
        <p:spPr>
          <a:xfrm>
            <a:off x="250825" y="1196975"/>
            <a:ext cx="8362950" cy="4525963"/>
          </a:xfrm>
        </p:spPr>
        <p:txBody>
          <a:bodyPr/>
          <a:lstStyle/>
          <a:p>
            <a:pPr eaLnBrk="1" hangingPunct="1">
              <a:buFont typeface="Wingdings" pitchFamily="2" charset="2"/>
              <a:buNone/>
            </a:pPr>
            <a:r>
              <a:rPr lang="en-US" sz="2200" smtClean="0"/>
              <a:t>    </a:t>
            </a:r>
            <a:r>
              <a:rPr lang="ru-RU" sz="2200" u="sng" smtClean="0">
                <a:solidFill>
                  <a:srgbClr val="C00000"/>
                </a:solidFill>
                <a:latin typeface="Segoe Script" pitchFamily="34" charset="0"/>
              </a:rPr>
              <a:t>Декоративно-прикладное искусство </a:t>
            </a:r>
            <a:r>
              <a:rPr lang="ru-RU" sz="2200" smtClean="0">
                <a:solidFill>
                  <a:srgbClr val="C00000"/>
                </a:solidFill>
                <a:latin typeface="Segoe Script" pitchFamily="34" charset="0"/>
              </a:rPr>
              <a:t>существовало уже на ранней стадии развития человеческого общества и на протяжении многих веков являлось важнейшей, а для некоторых племён и народностей - основной областью  художественного творчества. Древнейшим произведениям декоративно-прикладного искусства свойственны исключительная содержательность образов, внимание к эстетике материала (качеству), к рациональному построению формы, подчёркнутой декором. </a:t>
            </a:r>
          </a:p>
          <a:p>
            <a:pPr eaLnBrk="1" hangingPunct="1">
              <a:buFont typeface="Wingdings" pitchFamily="2" charset="2"/>
              <a:buNone/>
            </a:pPr>
            <a:r>
              <a:rPr lang="ru-RU" sz="2200" smtClean="0">
                <a:solidFill>
                  <a:srgbClr val="C00000"/>
                </a:solidFill>
                <a:latin typeface="Segoe Script" pitchFamily="34" charset="0"/>
              </a:rPr>
              <a:t>  </a:t>
            </a:r>
            <a:r>
              <a:rPr lang="en-US" sz="2200" smtClean="0">
                <a:solidFill>
                  <a:srgbClr val="C00000"/>
                </a:solidFill>
                <a:latin typeface="Segoe Script" pitchFamily="34" charset="0"/>
              </a:rPr>
              <a:t>  </a:t>
            </a:r>
            <a:r>
              <a:rPr lang="ru-RU" sz="2200" smtClean="0">
                <a:solidFill>
                  <a:srgbClr val="C00000"/>
                </a:solidFill>
                <a:latin typeface="Segoe Script" pitchFamily="34" charset="0"/>
              </a:rPr>
              <a:t>С началом классового расслоения общества всё большее значение приобретает интерес к богатству материала и декора, к их редкостности и изысканности. </a:t>
            </a:r>
            <a:endParaRPr lang="ru-RU" sz="220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mph" presetSubtype="3" grpId="0" nodeType="withEffect">
                                  <p:stCondLst>
                                    <p:cond delay="0"/>
                                  </p:stCondLst>
                                  <p:childTnLst>
                                    <p:set>
                                      <p:cBhvr override="childStyle">
                                        <p:cTn id="6" dur="indefinite"/>
                                        <p:tgtEl>
                                          <p:spTgt spid="2"/>
                                        </p:tgtEl>
                                        <p:attrNameLst>
                                          <p:attrName>style.fontStyle</p:attrName>
                                        </p:attrNameLst>
                                      </p:cBhvr>
                                      <p:to>
                                        <p:strVal val="italic"/>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par>
                                <p:cTn id="9" presetID="6" presetClass="emph" presetSubtype="0" fill="hold" grpId="1" nodeType="with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476250"/>
            <a:ext cx="7467600" cy="1066800"/>
          </a:xfrm>
        </p:spPr>
        <p:txBody>
          <a:bodyPr>
            <a:normAutofit fontScale="90000"/>
          </a:bodyPr>
          <a:lstStyle/>
          <a:p>
            <a:pPr algn="ct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ru-RU" b="1" i="1" u="sng" dirty="0" smtClean="0">
                <a:solidFill>
                  <a:srgbClr val="DB9373"/>
                </a:solidFill>
              </a:rPr>
              <a:t>Музей декоративно-прикладного искусства</a:t>
            </a:r>
            <a:r>
              <a:rPr lang="ru-RU" dirty="0" smtClean="0">
                <a:solidFill>
                  <a:srgbClr val="DB9373"/>
                </a:solidFill>
              </a:rPr>
              <a:t/>
            </a:r>
            <a:br>
              <a:rPr lang="ru-RU" dirty="0" smtClean="0">
                <a:solidFill>
                  <a:srgbClr val="DB9373"/>
                </a:solidFill>
              </a:rPr>
            </a:br>
            <a:endParaRPr lang="ru-RU" dirty="0">
              <a:solidFill>
                <a:srgbClr val="DB9373"/>
              </a:solidFill>
            </a:endParaRPr>
          </a:p>
        </p:txBody>
      </p:sp>
      <p:sp>
        <p:nvSpPr>
          <p:cNvPr id="20483" name="Содержимое 2"/>
          <p:cNvSpPr>
            <a:spLocks noGrp="1"/>
          </p:cNvSpPr>
          <p:nvPr>
            <p:ph sz="quarter" idx="1"/>
          </p:nvPr>
        </p:nvSpPr>
        <p:spPr>
          <a:xfrm>
            <a:off x="539750" y="1268413"/>
            <a:ext cx="7467600" cy="4873625"/>
          </a:xfrm>
        </p:spPr>
        <p:txBody>
          <a:bodyPr/>
          <a:lstStyle/>
          <a:p>
            <a:pPr eaLnBrk="1" hangingPunct="1"/>
            <a:r>
              <a:rPr lang="ru-RU" sz="2000" b="1" smtClean="0">
                <a:solidFill>
                  <a:srgbClr val="DB9373"/>
                </a:solidFill>
              </a:rPr>
              <a:t>Всероссийский музей декоративно-прикладного и народного искусства</a:t>
            </a:r>
            <a:r>
              <a:rPr lang="ru-RU" sz="2000" smtClean="0">
                <a:solidFill>
                  <a:srgbClr val="DB9373"/>
                </a:solidFill>
              </a:rPr>
              <a:t> - единственный в России музей, объединивший в своих фондах произведения декоративно-прикладного искусства России XVIII-XX веков.  В музее есть много потрясающих и интересных работ обширного поля. Обязательно посетите его.</a:t>
            </a:r>
            <a:endParaRPr lang="en-US" sz="2000" smtClean="0">
              <a:solidFill>
                <a:srgbClr val="DB9373"/>
              </a:solidFill>
            </a:endParaRPr>
          </a:p>
          <a:p>
            <a:pPr eaLnBrk="1" hangingPunct="1"/>
            <a:r>
              <a:rPr lang="ru-RU" sz="2000" smtClean="0">
                <a:solidFill>
                  <a:srgbClr val="DB9373"/>
                </a:solidFill>
              </a:rPr>
              <a:t>Музей в свою очередь очень симметричен.</a:t>
            </a:r>
          </a:p>
          <a:p>
            <a:pPr eaLnBrk="1" hangingPunct="1"/>
            <a:endParaRPr lang="ru-RU" sz="2000" smtClean="0"/>
          </a:p>
        </p:txBody>
      </p:sp>
      <p:pic>
        <p:nvPicPr>
          <p:cNvPr id="4" name="Рисунок 3" descr="Здание Всероссийского музея ДП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716338"/>
            <a:ext cx="39608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7 -2.65495E-6 C -0.00573 -0.00254 -0.0467 -0.00185 -0.04931 -0.00208 C -0.05972 -0.00532 -0.07014 -0.0067 -0.08056 -0.00994 C -0.0941 -0.01411 -0.10712 -0.02035 -0.12084 -0.02382 C -0.13004 -0.03168 -0.14184 -0.03284 -0.15226 -0.03584 C -0.16007 -0.03816 -0.16684 -0.04325 -0.17466 -0.04579 C -0.18021 -0.04764 -0.18594 -0.04856 -0.19115 -0.05157 C -0.2033 -0.05851 -0.21441 -0.07007 -0.22535 -0.07955 C -0.24202 -0.09412 -0.2316 -0.0888 -0.24184 -0.09343 C -0.24983 -0.10152 -0.25521 -0.10916 -0.25972 -0.12118 C -0.26129 -0.13159 -0.26406 -0.13968 -0.26719 -0.14917 C -0.27084 -0.16073 -0.27275 -0.1746 -0.27466 -0.18686 C -0.27275 -0.23242 -0.27552 -0.21115 -0.26719 -0.25046 C -0.26476 -0.26202 -0.26476 -0.27428 -0.25972 -0.28423 C -0.25625 -0.3025 -0.26059 -0.28353 -0.25521 -0.2981 C -0.25261 -0.30504 -0.25261 -0.31152 -0.24931 -0.31799 C -0.24775 -0.33048 -0.24445 -0.34158 -0.23889 -0.35199 C -0.23507 -0.3809 -0.22413 -0.39847 -0.21042 -0.41952 C -0.18681 -0.45583 -0.15452 -0.48335 -0.1224 -0.50509 C -0.10816 -0.5148 -0.09358 -0.52683 -0.07761 -0.53076 C -0.06927 -0.53746 -0.0599 -0.54301 -0.0507 -0.54671 C -0.03785 -0.55828 -0.02205 -0.56082 -0.00747 -0.5666 C 0.02795 -0.58094 0.05521 -0.59112 0.09253 -0.59436 C 0.14635 -0.5932 0.16475 -0.59065 0.20885 -0.58649 C 0.21267 -0.5851 0.22257 -0.58187 0.22673 -0.57863 C 0.23142 -0.57516 0.23576 -0.56845 0.2401 -0.56452 C 0.27014 -0.53931 0.28472 -0.5067 0.3059 -0.47109 C 0.31215 -0.46068 0.31475 -0.44981 0.32083 -0.43941 C 0.32257 -0.43016 0.32691 -0.42576 0.32986 -0.41744 C 0.33507 -0.40217 0.33784 -0.3839 0.34479 -0.36979 C 0.346 -0.34875 0.34809 -0.3314 0.3493 -0.31013 C 0.34722 -0.28538 0.346 -0.24237 0.33125 -0.22271 C 0.32708 -0.2049 0.31319 -0.19773 0.3059 -0.18293 C 0.30191 -0.1746 0.30034 -0.16466 0.29548 -0.15703 C 0.2868 -0.14315 0.2743 -0.13367 0.26267 -0.12534 C 0.24253 -0.11101 0.22239 -0.09852 0.20121 -0.08742 C 0.19514 -0.08418 0.18819 -0.08349 0.18212 -0.07955 C 0.16892 -0.07123 0.15486 -0.06522 0.14184 -0.05758 C 0.13055 -0.05111 0.12135 -0.04278 0.10868 -0.03978 C 0.10312 -0.03469 0.09705 -0.03238 0.09097 -0.02983 C 0.08159 -0.02174 0.07031 -0.02151 0.05972 -0.01781 C 0.04479 -0.00485 0.01909 -0.00879 0.00451 -0.00786 C -0.00313 -0.00555 -0.00226 -0.00855 -5.55556E-7 -2.65495E-6 Z " pathEditMode="relative" ptsTypes="fffffffffffffffffffffffffffffffffffffffffff">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908050"/>
            <a:ext cx="7467600" cy="1143000"/>
          </a:xfrm>
        </p:spPr>
        <p:txBody>
          <a:bodyPr>
            <a:normAutofit fontScale="90000"/>
          </a:bodyPr>
          <a:lstStyle/>
          <a:p>
            <a:pPr algn="ctr" eaLnBrk="1" hangingPunct="1">
              <a:defRPr/>
            </a:pPr>
            <a:r>
              <a:rPr lang="ru-RU" sz="3200" i="1" u="sng" dirty="0" smtClean="0">
                <a:solidFill>
                  <a:schemeClr val="accent1">
                    <a:lumMod val="75000"/>
                  </a:schemeClr>
                </a:solidFill>
                <a:latin typeface="Segoe Print" pitchFamily="2" charset="0"/>
              </a:rPr>
              <a:t>Разнообразные примеры симметричных предметов декоративно-прикладного искусства</a:t>
            </a:r>
            <a:endParaRPr lang="ru-RU" dirty="0"/>
          </a:p>
        </p:txBody>
      </p:sp>
      <p:pic>
        <p:nvPicPr>
          <p:cNvPr id="4" name="Содержимое 3" descr="http://t3.gstatic.com/images?q=tbn:ANd9GcRj0r5G8xxG_J6q81LnLAIa20RNj6T5jfa_Qn5rp6-j2DWnBdjrDA"/>
          <p:cNvPicPr>
            <a:picLocks noGrp="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900113" y="2565400"/>
            <a:ext cx="1847850" cy="2476500"/>
          </a:xfrm>
        </p:spPr>
      </p:pic>
      <p:pic>
        <p:nvPicPr>
          <p:cNvPr id="5" name="Содержимое 3" descr="http://t1.gstatic.com/images?q=tbn:ANd9GcSJ3CcmiYmLyRGy2Nf91rd8ucLkWu6GYFA1izLJSaf93t-wlr5c"/>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4211638" y="2276475"/>
            <a:ext cx="36004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http://t3.gstatic.com/images?q=tbn:ANd9GcTzmqY_JL2l-UMRGkE1kzCveBXn4hdj0kU9U4cjVL9SKj123dIMX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44370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ямая соединительная линия 7"/>
          <p:cNvCxnSpPr/>
          <p:nvPr/>
        </p:nvCxnSpPr>
        <p:spPr>
          <a:xfrm rot="5400000">
            <a:off x="647701" y="3321050"/>
            <a:ext cx="2305050" cy="936625"/>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Прямая соединительная линия 9"/>
          <p:cNvCxnSpPr/>
          <p:nvPr/>
        </p:nvCxnSpPr>
        <p:spPr>
          <a:xfrm rot="5400000">
            <a:off x="5651500" y="2997200"/>
            <a:ext cx="18732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Прямая соединительная линия 11"/>
          <p:cNvCxnSpPr/>
          <p:nvPr/>
        </p:nvCxnSpPr>
        <p:spPr>
          <a:xfrm rot="16200000" flipH="1">
            <a:off x="3960019" y="2601119"/>
            <a:ext cx="1727200" cy="792162"/>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Прямая соединительная линия 13"/>
          <p:cNvCxnSpPr>
            <a:stCxn id="6" idx="0"/>
            <a:endCxn id="6" idx="2"/>
          </p:cNvCxnSpPr>
          <p:nvPr/>
        </p:nvCxnSpPr>
        <p:spPr>
          <a:xfrm rot="16200000" flipH="1">
            <a:off x="4931569" y="5517357"/>
            <a:ext cx="2160587"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5"/>
                                        </p:tgtEl>
                                        <p:attrNameLst>
                                          <p:attrName>r</p:attrName>
                                        </p:attrNameLst>
                                      </p:cBhvr>
                                    </p:animRot>
                                  </p:childTnLst>
                                </p:cTn>
                              </p:par>
                            </p:childTnLst>
                          </p:cTn>
                        </p:par>
                        <p:par>
                          <p:cTn id="7" fill="hold" nodeType="afterGroup">
                            <p:stCondLst>
                              <p:cond delay="2000"/>
                            </p:stCondLst>
                            <p:childTnLst>
                              <p:par>
                                <p:cTn id="8" presetID="2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par>
                          <p:cTn id="11" fill="hold" nodeType="afterGroup">
                            <p:stCondLst>
                              <p:cond delay="4000"/>
                            </p:stCondLst>
                            <p:childTnLst>
                              <p:par>
                                <p:cTn id="12" presetID="8"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844675"/>
            <a:ext cx="47529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rot="5400000">
            <a:off x="2122488" y="4121150"/>
            <a:ext cx="5473700" cy="0"/>
          </a:xfrm>
          <a:prstGeom prst="line">
            <a:avLst/>
          </a:prstGeom>
        </p:spPr>
        <p:style>
          <a:lnRef idx="3">
            <a:schemeClr val="dk1"/>
          </a:lnRef>
          <a:fillRef idx="0">
            <a:schemeClr val="dk1"/>
          </a:fillRef>
          <a:effectRef idx="2">
            <a:schemeClr val="dk1"/>
          </a:effectRef>
          <a:fontRef idx="minor">
            <a:schemeClr val="tx1"/>
          </a:fontRef>
        </p:style>
      </p:cxnSp>
      <p:sp>
        <p:nvSpPr>
          <p:cNvPr id="4" name="Заголовок 3"/>
          <p:cNvSpPr>
            <a:spLocks noGrp="1"/>
          </p:cNvSpPr>
          <p:nvPr>
            <p:ph type="title"/>
          </p:nvPr>
        </p:nvSpPr>
        <p:spPr/>
        <p:txBody>
          <a:bodyPr>
            <a:noAutofit/>
          </a:bodyPr>
          <a:lstStyle/>
          <a:p>
            <a:pPr algn="ctr">
              <a:defRPr/>
            </a:pPr>
            <a:r>
              <a:rPr lang="ru-RU" sz="4000" b="1" dirty="0" smtClean="0">
                <a:solidFill>
                  <a:srgbClr val="DB9373"/>
                </a:solidFill>
                <a:latin typeface="Monotype Corsiva" pitchFamily="66" charset="0"/>
              </a:rPr>
              <a:t>Примеры техник декоративно-прикладного искусства</a:t>
            </a:r>
            <a:endParaRPr lang="ru-RU" sz="4000" b="1" dirty="0">
              <a:solidFill>
                <a:srgbClr val="DB9373"/>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nodeType="afterGroup">
                            <p:stCondLst>
                              <p:cond delay="1000"/>
                            </p:stCondLst>
                            <p:childTnLst>
                              <p:par>
                                <p:cTn id="11" presetID="30" presetClass="entr" presetSubtype="0" fill="hold" nodeType="after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800" decel="100000"/>
                                        <p:tgtEl>
                                          <p:spTgt spid="28674"/>
                                        </p:tgtEl>
                                      </p:cBhvr>
                                    </p:animEffect>
                                    <p:anim calcmode="lin" valueType="num">
                                      <p:cBhvr>
                                        <p:cTn id="14" dur="800" decel="100000" fill="hold"/>
                                        <p:tgtEl>
                                          <p:spTgt spid="28674"/>
                                        </p:tgtEl>
                                        <p:attrNameLst>
                                          <p:attrName>style.rotation</p:attrName>
                                        </p:attrNameLst>
                                      </p:cBhvr>
                                      <p:tavLst>
                                        <p:tav tm="0">
                                          <p:val>
                                            <p:fltVal val="-90"/>
                                          </p:val>
                                        </p:tav>
                                        <p:tav tm="100000">
                                          <p:val>
                                            <p:fltVal val="0"/>
                                          </p:val>
                                        </p:tav>
                                      </p:tavLst>
                                    </p:anim>
                                    <p:anim calcmode="lin" valueType="num">
                                      <p:cBhvr>
                                        <p:cTn id="15" dur="800" decel="100000" fill="hold"/>
                                        <p:tgtEl>
                                          <p:spTgt spid="28674"/>
                                        </p:tgtEl>
                                        <p:attrNameLst>
                                          <p:attrName>ppt_x</p:attrName>
                                        </p:attrNameLst>
                                      </p:cBhvr>
                                      <p:tavLst>
                                        <p:tav tm="0">
                                          <p:val>
                                            <p:strVal val="#ppt_x+0.4"/>
                                          </p:val>
                                        </p:tav>
                                        <p:tav tm="100000">
                                          <p:val>
                                            <p:strVal val="#ppt_x-0.05"/>
                                          </p:val>
                                        </p:tav>
                                      </p:tavLst>
                                    </p:anim>
                                    <p:anim calcmode="lin" valueType="num">
                                      <p:cBhvr>
                                        <p:cTn id="16" dur="800" decel="100000" fill="hold"/>
                                        <p:tgtEl>
                                          <p:spTgt spid="2867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par>
                          <p:cTn id="19" fill="hold" nodeType="afterGroup">
                            <p:stCondLst>
                              <p:cond delay="2000"/>
                            </p:stCondLst>
                            <p:childTnLst>
                              <p:par>
                                <p:cTn id="20" presetID="3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Картинка 5 из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96975"/>
            <a:ext cx="5821363"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Прямая соединительная линия 12"/>
          <p:cNvCxnSpPr/>
          <p:nvPr/>
        </p:nvCxnSpPr>
        <p:spPr>
          <a:xfrm rot="16200000" flipH="1">
            <a:off x="1871662" y="3249613"/>
            <a:ext cx="5903913" cy="7143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Картинка 19 из 71"/>
          <p:cNvPicPr>
            <a:picLocks noChangeAspect="1" noChangeArrowheads="1"/>
          </p:cNvPicPr>
          <p:nvPr/>
        </p:nvPicPr>
        <p:blipFill rotWithShape="1">
          <a:blip r:embed="rId2">
            <a:extLst>
              <a:ext uri="{28A0092B-C50C-407E-A947-70E740481C1C}">
                <a14:useLocalDpi xmlns:a14="http://schemas.microsoft.com/office/drawing/2010/main" val="0"/>
              </a:ext>
            </a:extLst>
          </a:blip>
          <a:srcRect l="6870" t="4386" r="5842" b="3933"/>
          <a:stretch/>
        </p:blipFill>
        <p:spPr bwMode="auto">
          <a:xfrm>
            <a:off x="2924176" y="866776"/>
            <a:ext cx="3771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Прямая соединительная линия 3"/>
          <p:cNvCxnSpPr/>
          <p:nvPr/>
        </p:nvCxnSpPr>
        <p:spPr>
          <a:xfrm rot="5400000">
            <a:off x="1453356" y="3334544"/>
            <a:ext cx="6669088" cy="0"/>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Картинка 16 из 71"/>
          <p:cNvPicPr>
            <a:picLocks noChangeAspect="1" noChangeArrowheads="1"/>
          </p:cNvPicPr>
          <p:nvPr/>
        </p:nvPicPr>
        <p:blipFill rotWithShape="1">
          <a:blip r:embed="rId2">
            <a:extLst>
              <a:ext uri="{28A0092B-C50C-407E-A947-70E740481C1C}">
                <a14:useLocalDpi xmlns:a14="http://schemas.microsoft.com/office/drawing/2010/main" val="0"/>
              </a:ext>
            </a:extLst>
          </a:blip>
          <a:srcRect l="12181" t="13640" r="11329" b="4520"/>
          <a:stretch/>
        </p:blipFill>
        <p:spPr bwMode="auto">
          <a:xfrm>
            <a:off x="1857375" y="1209675"/>
            <a:ext cx="5562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rot="16200000" flipH="1">
            <a:off x="1345407" y="3226593"/>
            <a:ext cx="6597650" cy="144463"/>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800" decel="100000"/>
                                        <p:tgtEl>
                                          <p:spTgt spid="31746"/>
                                        </p:tgtEl>
                                      </p:cBhvr>
                                    </p:animEffect>
                                    <p:anim calcmode="lin" valueType="num">
                                      <p:cBhvr>
                                        <p:cTn id="8" dur="800" decel="100000" fill="hold"/>
                                        <p:tgtEl>
                                          <p:spTgt spid="31746"/>
                                        </p:tgtEl>
                                        <p:attrNameLst>
                                          <p:attrName>style.rotation</p:attrName>
                                        </p:attrNameLst>
                                      </p:cBhvr>
                                      <p:tavLst>
                                        <p:tav tm="0">
                                          <p:val>
                                            <p:fltVal val="-90"/>
                                          </p:val>
                                        </p:tav>
                                        <p:tav tm="100000">
                                          <p:val>
                                            <p:fltVal val="0"/>
                                          </p:val>
                                        </p:tav>
                                      </p:tavLst>
                                    </p:anim>
                                    <p:anim calcmode="lin" valueType="num">
                                      <p:cBhvr>
                                        <p:cTn id="9" dur="800" decel="100000" fill="hold"/>
                                        <p:tgtEl>
                                          <p:spTgt spid="31746"/>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6"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0"/>
          <p:cNvSpPr>
            <a:spLocks noGrp="1"/>
          </p:cNvSpPr>
          <p:nvPr>
            <p:ph type="title"/>
          </p:nvPr>
        </p:nvSpPr>
        <p:spPr bwMode="auto"/>
        <p:txBody>
          <a:bodyPr wrap="square" lIns="91440" tIns="45720" rIns="91440" bIns="45720" numCol="1" anchorCtr="0" compatLnSpc="1">
            <a:prstTxWarp prst="textNoShape">
              <a:avLst/>
            </a:prstTxWarp>
          </a:bodyPr>
          <a:lstStyle/>
          <a:p>
            <a:pPr algn="ctr"/>
            <a:r>
              <a:rPr lang="ru-RU" b="1" i="1" cap="none" smtClean="0">
                <a:solidFill>
                  <a:srgbClr val="E75C01"/>
                </a:solidFill>
              </a:rPr>
              <a:t>МОИ РАБОТЫ</a:t>
            </a:r>
          </a:p>
        </p:txBody>
      </p:sp>
      <p:sp>
        <p:nvSpPr>
          <p:cNvPr id="26627" name="Содержимое 14"/>
          <p:cNvSpPr>
            <a:spLocks noGrp="1"/>
          </p:cNvSpPr>
          <p:nvPr>
            <p:ph sz="quarter" idx="1"/>
          </p:nvPr>
        </p:nvSpPr>
        <p:spPr>
          <a:xfrm>
            <a:off x="468313" y="1628775"/>
            <a:ext cx="7467600" cy="2305050"/>
          </a:xfrm>
        </p:spPr>
        <p:txBody>
          <a:bodyPr/>
          <a:lstStyle/>
          <a:p>
            <a:r>
              <a:rPr lang="ru-RU" sz="2800" b="1" i="1" smtClean="0">
                <a:solidFill>
                  <a:srgbClr val="DB9373"/>
                </a:solidFill>
                <a:latin typeface="Times New Roman" pitchFamily="18" charset="0"/>
                <a:cs typeface="AngsanaUPC" pitchFamily="18" charset="-34"/>
              </a:rPr>
              <a:t>С самого детства я увлекаюсь созданием предметов декоративно-прикладного искусства. Мои работы отличаются симметрией, вот несколько из них.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142875"/>
            <a:ext cx="7467600" cy="1143000"/>
          </a:xfrm>
        </p:spPr>
        <p:txBody>
          <a:bodyPr/>
          <a:lstStyle/>
          <a:p>
            <a:pPr algn="ctr">
              <a:defRPr/>
            </a:pPr>
            <a:r>
              <a:rPr lang="ru-RU" dirty="0" smtClean="0">
                <a:solidFill>
                  <a:srgbClr val="C00000"/>
                </a:solidFill>
              </a:rPr>
              <a:t>Аннотация</a:t>
            </a:r>
            <a:endParaRPr lang="ru-RU" dirty="0">
              <a:solidFill>
                <a:srgbClr val="C00000"/>
              </a:solidFill>
            </a:endParaRPr>
          </a:p>
        </p:txBody>
      </p:sp>
      <p:sp>
        <p:nvSpPr>
          <p:cNvPr id="9219" name="Содержимое 2"/>
          <p:cNvSpPr>
            <a:spLocks noGrp="1"/>
          </p:cNvSpPr>
          <p:nvPr>
            <p:ph sz="quarter" idx="1"/>
          </p:nvPr>
        </p:nvSpPr>
        <p:spPr>
          <a:xfrm>
            <a:off x="457200" y="1071563"/>
            <a:ext cx="7758113" cy="5402262"/>
          </a:xfrm>
        </p:spPr>
        <p:txBody>
          <a:bodyPr/>
          <a:lstStyle/>
          <a:p>
            <a:r>
              <a:rPr lang="ru-RU" smtClean="0"/>
              <a:t> </a:t>
            </a:r>
            <a:r>
              <a:rPr lang="ru-RU" b="1" smtClean="0">
                <a:solidFill>
                  <a:srgbClr val="DB9373"/>
                </a:solidFill>
                <a:latin typeface="Monotype Corsiva" pitchFamily="66" charset="0"/>
              </a:rPr>
              <a:t>Изучая тему «Симметрия» на уроках геометрии, мне захотелось подробнее изучить этот термин. Знакомясь с различными источниками информации выяснилось, что симметрия окружает нас со всех сторон, она присутствует не только в природе, архитектуре и геометрии, но и в живописи и декоративно-прикладном искусстве и даже в музыке. Ведь если оглянуться и присмотреться в обычные для нас вещи, то можно увидеть ее в самых элементарных вещах. Понятие симметрии проходит через всю историю человеческого развития.</a:t>
            </a:r>
          </a:p>
          <a:p>
            <a:r>
              <a:rPr lang="ru-RU" b="1" smtClean="0">
                <a:solidFill>
                  <a:srgbClr val="DB9373"/>
                </a:solidFill>
                <a:latin typeface="Monotype Corsiva" pitchFamily="66" charset="0"/>
              </a:rPr>
              <a:t>Данная работа помогает увидеть проявления симметрии в живописи и декоративно-прикладном искусстве.</a:t>
            </a:r>
            <a:endParaRPr lang="ru-RU" sz="2000" b="1" smtClean="0">
              <a:solidFill>
                <a:srgbClr val="C00000"/>
              </a:solidFill>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Acer\Desktop\Танины файлы\Танины документы\портфолио\Фото Рождества и Веснушки\DSCN0637.JPG"/>
          <p:cNvPicPr>
            <a:picLocks noGrp="1" noChangeAspect="1" noChangeArrowheads="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684213" y="333375"/>
            <a:ext cx="3600450" cy="6278563"/>
          </a:xfrm>
          <a:noFill/>
        </p:spPr>
      </p:pic>
      <p:pic>
        <p:nvPicPr>
          <p:cNvPr id="2355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836613"/>
            <a:ext cx="38735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fade">
                                      <p:cBhvr>
                                        <p:cTn id="11" dur="1000"/>
                                        <p:tgtEl>
                                          <p:spTgt spid="23555"/>
                                        </p:tgtEl>
                                      </p:cBhvr>
                                    </p:animEffect>
                                    <p:anim calcmode="lin" valueType="num">
                                      <p:cBhvr>
                                        <p:cTn id="12" dur="1000" fill="hold"/>
                                        <p:tgtEl>
                                          <p:spTgt spid="23555"/>
                                        </p:tgtEl>
                                        <p:attrNameLst>
                                          <p:attrName>ppt_x</p:attrName>
                                        </p:attrNameLst>
                                      </p:cBhvr>
                                      <p:tavLst>
                                        <p:tav tm="0">
                                          <p:val>
                                            <p:strVal val="#ppt_x"/>
                                          </p:val>
                                        </p:tav>
                                        <p:tav tm="100000">
                                          <p:val>
                                            <p:strVal val="#ppt_x"/>
                                          </p:val>
                                        </p:tav>
                                      </p:tavLst>
                                    </p:anim>
                                    <p:anim calcmode="lin" valueType="num">
                                      <p:cBhvr>
                                        <p:cTn id="13"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cer\Desktop\Танины файлы\Танины документы\портфолио\Пасхальное яйцо\DSCN06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188913"/>
            <a:ext cx="4032250" cy="61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C:\Users\Acer\Desktop\Танины файлы\Танины документы\портфолио\Пасхальное яйцо\DSCN065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05425" y="2060848"/>
            <a:ext cx="29781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fade">
                                      <p:cBhvr>
                                        <p:cTn id="11" dur="1000"/>
                                        <p:tgtEl>
                                          <p:spTgt spid="24580"/>
                                        </p:tgtEl>
                                      </p:cBhvr>
                                    </p:animEffect>
                                    <p:anim calcmode="lin" valueType="num">
                                      <p:cBhvr>
                                        <p:cTn id="12" dur="1000" fill="hold"/>
                                        <p:tgtEl>
                                          <p:spTgt spid="24580"/>
                                        </p:tgtEl>
                                        <p:attrNameLst>
                                          <p:attrName>ppt_x</p:attrName>
                                        </p:attrNameLst>
                                      </p:cBhvr>
                                      <p:tavLst>
                                        <p:tav tm="0">
                                          <p:val>
                                            <p:strVal val="#ppt_x"/>
                                          </p:val>
                                        </p:tav>
                                        <p:tav tm="100000">
                                          <p:val>
                                            <p:strVal val="#ppt_x"/>
                                          </p:val>
                                        </p:tav>
                                      </p:tavLst>
                                    </p:anim>
                                    <p:anim calcmode="lin" valueType="num">
                                      <p:cBhvr>
                                        <p:cTn id="13"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43150" y="476672"/>
            <a:ext cx="47434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ircle(in)">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90775" y="628649"/>
            <a:ext cx="39243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800" decel="100000"/>
                                        <p:tgtEl>
                                          <p:spTgt spid="27650"/>
                                        </p:tgtEl>
                                      </p:cBhvr>
                                    </p:animEffect>
                                    <p:anim calcmode="lin" valueType="num">
                                      <p:cBhvr>
                                        <p:cTn id="8" dur="800" decel="100000" fill="hold"/>
                                        <p:tgtEl>
                                          <p:spTgt spid="27650"/>
                                        </p:tgtEl>
                                        <p:attrNameLst>
                                          <p:attrName>style.rotation</p:attrName>
                                        </p:attrNameLst>
                                      </p:cBhvr>
                                      <p:tavLst>
                                        <p:tav tm="0">
                                          <p:val>
                                            <p:fltVal val="-90"/>
                                          </p:val>
                                        </p:tav>
                                        <p:tav tm="100000">
                                          <p:val>
                                            <p:fltVal val="0"/>
                                          </p:val>
                                        </p:tav>
                                      </p:tavLst>
                                    </p:anim>
                                    <p:anim calcmode="lin" valueType="num">
                                      <p:cBhvr>
                                        <p:cTn id="9" dur="800" decel="100000" fill="hold"/>
                                        <p:tgtEl>
                                          <p:spTgt spid="27650"/>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0"/>
            <a:ext cx="7467600" cy="1143000"/>
          </a:xfrm>
        </p:spPr>
        <p:txBody>
          <a:bodyPr/>
          <a:lstStyle/>
          <a:p>
            <a:pPr eaLnBrk="1" fontAlgn="auto" hangingPunct="1">
              <a:spcAft>
                <a:spcPts val="0"/>
              </a:spcAft>
              <a:defRPr/>
            </a:pPr>
            <a:r>
              <a:rPr lang="ru-RU" dirty="0" smtClean="0"/>
              <a:t>Используемые ресурсы</a:t>
            </a:r>
            <a:endParaRPr lang="ru-RU" dirty="0"/>
          </a:p>
        </p:txBody>
      </p:sp>
      <p:sp>
        <p:nvSpPr>
          <p:cNvPr id="3" name="Содержимое 2"/>
          <p:cNvSpPr>
            <a:spLocks noGrp="1"/>
          </p:cNvSpPr>
          <p:nvPr>
            <p:ph sz="quarter" idx="1"/>
          </p:nvPr>
        </p:nvSpPr>
        <p:spPr>
          <a:xfrm>
            <a:off x="457200" y="1600200"/>
            <a:ext cx="7467600" cy="4873625"/>
          </a:xfrm>
        </p:spPr>
        <p:txBody>
          <a:bodyPr>
            <a:normAutofit fontScale="70000" lnSpcReduction="20000"/>
          </a:bodyPr>
          <a:lstStyle/>
          <a:p>
            <a:pPr marL="274320" indent="-274320" eaLnBrk="1" fontAlgn="auto" hangingPunct="1">
              <a:spcAft>
                <a:spcPts val="0"/>
              </a:spcAft>
              <a:buFont typeface="Wingdings"/>
              <a:buChar char=""/>
              <a:defRPr/>
            </a:pPr>
            <a:r>
              <a:rPr lang="en-US" u="sng" dirty="0" smtClean="0"/>
              <a:t>http</a:t>
            </a:r>
            <a:r>
              <a:rPr lang="ru-RU" u="sng" dirty="0" smtClean="0"/>
              <a:t>://</a:t>
            </a:r>
            <a:r>
              <a:rPr lang="en-US" u="sng" dirty="0" smtClean="0"/>
              <a:t>wwwhttp</a:t>
            </a:r>
            <a:r>
              <a:rPr lang="ru-RU" u="sng" dirty="0" smtClean="0"/>
              <a:t>://</a:t>
            </a:r>
            <a:r>
              <a:rPr lang="en-US" u="sng" dirty="0" smtClean="0"/>
              <a:t>kistochca</a:t>
            </a:r>
            <a:r>
              <a:rPr lang="ru-RU" u="sng" dirty="0" smtClean="0"/>
              <a:t>.</a:t>
            </a:r>
            <a:r>
              <a:rPr lang="en-US" u="sng" dirty="0" err="1" smtClean="0"/>
              <a:t>ru</a:t>
            </a:r>
            <a:r>
              <a:rPr lang="ru-RU" u="sng" dirty="0" smtClean="0"/>
              <a:t>/</a:t>
            </a:r>
            <a:r>
              <a:rPr lang="en-US" u="sng" dirty="0" smtClean="0"/>
              <a:t>page</a:t>
            </a:r>
            <a:r>
              <a:rPr lang="ru-RU" u="sng" dirty="0" smtClean="0"/>
              <a:t>/3/</a:t>
            </a:r>
            <a:endParaRPr lang="ru-RU" dirty="0" smtClean="0"/>
          </a:p>
          <a:p>
            <a:pPr marL="274320" indent="-274320" eaLnBrk="1" fontAlgn="auto" hangingPunct="1">
              <a:spcAft>
                <a:spcPts val="0"/>
              </a:spcAft>
              <a:buFont typeface="Wingdings"/>
              <a:buChar char=""/>
              <a:defRPr/>
            </a:pPr>
            <a:r>
              <a:rPr lang="en-US" dirty="0" smtClean="0"/>
              <a:t>.</a:t>
            </a:r>
            <a:r>
              <a:rPr lang="en-US" dirty="0" err="1" smtClean="0"/>
              <a:t>vvv.ru</a:t>
            </a:r>
            <a:r>
              <a:rPr lang="en-US" dirty="0" smtClean="0"/>
              <a:t>/</a:t>
            </a:r>
            <a:r>
              <a:rPr lang="en-US" dirty="0" err="1" smtClean="0"/>
              <a:t>forum_gallery</a:t>
            </a:r>
            <a:r>
              <a:rPr lang="en-US" dirty="0" smtClean="0"/>
              <a:t>/?mode=1&amp;lpid2=9&amp;pid=2498</a:t>
            </a:r>
            <a:endParaRPr lang="ru-RU" dirty="0" smtClean="0"/>
          </a:p>
          <a:p>
            <a:pPr marL="274320" indent="-274320" eaLnBrk="1" fontAlgn="auto" hangingPunct="1">
              <a:spcAft>
                <a:spcPts val="0"/>
              </a:spcAft>
              <a:buFont typeface="Wingdings"/>
              <a:buChar char=""/>
              <a:defRPr/>
            </a:pPr>
            <a:r>
              <a:rPr lang="ru-RU" u="sng" dirty="0" smtClean="0"/>
              <a:t>http://kistochca.ru/simmetrichnaya-kompoziciya/</a:t>
            </a:r>
            <a:endParaRPr lang="ru-RU" dirty="0" smtClean="0"/>
          </a:p>
          <a:p>
            <a:pPr marL="274320" indent="-274320" eaLnBrk="1" fontAlgn="auto" hangingPunct="1">
              <a:spcAft>
                <a:spcPts val="0"/>
              </a:spcAft>
              <a:buFont typeface="Wingdings"/>
              <a:buChar char=""/>
              <a:defRPr/>
            </a:pPr>
            <a:r>
              <a:rPr lang="ru-RU" dirty="0" smtClean="0"/>
              <a:t>/</a:t>
            </a:r>
            <a:r>
              <a:rPr lang="ru-RU" dirty="0" err="1" smtClean="0"/>
              <a:t>www.arthit.ru</a:t>
            </a:r>
            <a:r>
              <a:rPr lang="ru-RU" dirty="0" smtClean="0"/>
              <a:t>/</a:t>
            </a:r>
            <a:r>
              <a:rPr lang="ru-RU" dirty="0" err="1" smtClean="0"/>
              <a:t>abstract</a:t>
            </a:r>
            <a:r>
              <a:rPr lang="ru-RU" dirty="0" smtClean="0"/>
              <a:t>/0053/abstract-drawing-15r.html</a:t>
            </a:r>
          </a:p>
          <a:p>
            <a:pPr marL="274320" indent="-274320" eaLnBrk="1" fontAlgn="auto" hangingPunct="1">
              <a:spcAft>
                <a:spcPts val="0"/>
              </a:spcAft>
              <a:buFont typeface="Wingdings"/>
              <a:buChar char=""/>
              <a:defRPr/>
            </a:pPr>
            <a:r>
              <a:rPr lang="ru-RU" u="sng" dirty="0" smtClean="0"/>
              <a:t>http://www.posezonam.ru/index.php?cat=112</a:t>
            </a:r>
            <a:endParaRPr lang="ru-RU" dirty="0" smtClean="0"/>
          </a:p>
          <a:p>
            <a:pPr marL="274320" indent="-274320" eaLnBrk="1" fontAlgn="auto" hangingPunct="1">
              <a:spcAft>
                <a:spcPts val="0"/>
              </a:spcAft>
              <a:buFont typeface="Wingdings"/>
              <a:buChar char=""/>
              <a:defRPr/>
            </a:pPr>
            <a:r>
              <a:rPr lang="ru-RU" u="sng" dirty="0" smtClean="0"/>
              <a:t>http://art-remeslo.narod.ru/photoalbum.html</a:t>
            </a:r>
            <a:endParaRPr lang="ru-RU" dirty="0" smtClean="0"/>
          </a:p>
          <a:p>
            <a:pPr marL="274320" indent="-274320" eaLnBrk="1" fontAlgn="auto" hangingPunct="1">
              <a:spcAft>
                <a:spcPts val="0"/>
              </a:spcAft>
              <a:buFont typeface="Wingdings"/>
              <a:buChar char=""/>
              <a:defRPr/>
            </a:pPr>
            <a:r>
              <a:rPr lang="ru-RU" u="sng" dirty="0" smtClean="0"/>
              <a:t>http://evk-skell.ucoz.ru/photo/remesla/rospis_po_derevu/42-2-0-0-10</a:t>
            </a:r>
            <a:endParaRPr lang="ru-RU" dirty="0" smtClean="0"/>
          </a:p>
          <a:p>
            <a:pPr marL="274320" indent="-274320" eaLnBrk="1" fontAlgn="auto" hangingPunct="1">
              <a:spcAft>
                <a:spcPts val="0"/>
              </a:spcAft>
              <a:buFont typeface="Wingdings"/>
              <a:buChar char=""/>
              <a:defRPr/>
            </a:pPr>
            <a:r>
              <a:rPr lang="ru-RU" u="sng" dirty="0" smtClean="0"/>
              <a:t>http://www.ru.all-biz.info/g421098/</a:t>
            </a:r>
            <a:endParaRPr lang="ru-RU" dirty="0" smtClean="0"/>
          </a:p>
          <a:p>
            <a:pPr marL="274320" indent="-274320" eaLnBrk="1" fontAlgn="auto" hangingPunct="1">
              <a:spcAft>
                <a:spcPts val="0"/>
              </a:spcAft>
              <a:buFont typeface="Wingdings"/>
              <a:buChar char=""/>
              <a:defRPr/>
            </a:pPr>
            <a:r>
              <a:rPr lang="ru-RU" u="sng" dirty="0" smtClean="0"/>
              <a:t>http://nat922.narod.ru/keramika/photoalbum1142.htm</a:t>
            </a:r>
            <a:endParaRPr lang="ru-RU" dirty="0" smtClean="0"/>
          </a:p>
          <a:p>
            <a:pPr marL="274320" indent="-274320" eaLnBrk="1" fontAlgn="auto" hangingPunct="1">
              <a:spcAft>
                <a:spcPts val="0"/>
              </a:spcAft>
              <a:buFont typeface="Wingdings"/>
              <a:buChar char=""/>
              <a:defRPr/>
            </a:pPr>
            <a:r>
              <a:rPr lang="ru-RU" u="sng" dirty="0" smtClean="0"/>
              <a:t>http://img0.liveinternet.ru/images/attach/c/1/58/478/58478016_duym18.jp</a:t>
            </a:r>
            <a:endParaRPr lang="ru-RU" dirty="0" smtClean="0"/>
          </a:p>
          <a:p>
            <a:pPr marL="274320" indent="-274320" eaLnBrk="1" fontAlgn="auto" hangingPunct="1">
              <a:spcAft>
                <a:spcPts val="0"/>
              </a:spcAft>
              <a:buFont typeface="Wingdings"/>
              <a:buChar char=""/>
              <a:defRPr/>
            </a:pPr>
            <a:r>
              <a:rPr lang="ru-RU" dirty="0" smtClean="0"/>
              <a:t> </a:t>
            </a:r>
            <a:r>
              <a:rPr lang="ru-RU" u="sng" dirty="0" smtClean="0"/>
              <a:t>www.artprojekt.ru/</a:t>
            </a:r>
            <a:r>
              <a:rPr lang="ru-RU" u="sng" dirty="0" err="1" smtClean="0"/>
              <a:t>school</a:t>
            </a:r>
            <a:r>
              <a:rPr lang="ru-RU" u="sng" dirty="0" smtClean="0"/>
              <a:t>/</a:t>
            </a:r>
            <a:r>
              <a:rPr lang="ru-RU" u="sng" dirty="0" err="1" smtClean="0"/>
              <a:t>compozicia</a:t>
            </a:r>
            <a:r>
              <a:rPr lang="ru-RU" u="sng" dirty="0" smtClean="0"/>
              <a:t>/021.html</a:t>
            </a:r>
            <a:endParaRPr lang="ru-RU" dirty="0" smtClean="0"/>
          </a:p>
          <a:p>
            <a:pPr marL="274320" indent="-274320" eaLnBrk="1" fontAlgn="auto" hangingPunct="1">
              <a:spcAft>
                <a:spcPts val="0"/>
              </a:spcAft>
              <a:buFont typeface="Wingdings"/>
              <a:buChar char=""/>
              <a:defRPr/>
            </a:pPr>
            <a:r>
              <a:rPr lang="ru-RU" dirty="0" smtClean="0"/>
              <a:t>http://pochemuha.ru/wp-content/uploads/2010/05/matreshka.jpg</a:t>
            </a:r>
          </a:p>
          <a:p>
            <a:pPr marL="274320" indent="-274320" eaLnBrk="1" fontAlgn="auto" hangingPunct="1">
              <a:spcAft>
                <a:spcPts val="0"/>
              </a:spcAft>
              <a:buFont typeface="Wingdings"/>
              <a:buChar char=""/>
              <a:defRPr/>
            </a:pPr>
            <a:r>
              <a:rPr lang="ru-RU" dirty="0" smtClean="0"/>
              <a:t>http://ru.wikipedia.org/wiki/XIX_%D0%B2%D0%B5%D0%BA</a:t>
            </a:r>
          </a:p>
          <a:p>
            <a:pPr marL="274320" indent="-274320" eaLnBrk="1" fontAlgn="auto" hangingPunct="1">
              <a:spcAft>
                <a:spcPts val="0"/>
              </a:spcAft>
              <a:buFont typeface="Wingdings"/>
              <a:buChar char=""/>
              <a:defRPr/>
            </a:pPr>
            <a:r>
              <a:rPr lang="en-US" dirty="0" smtClean="0"/>
              <a:t>http</a:t>
            </a:r>
            <a:r>
              <a:rPr lang="ru-RU" dirty="0" smtClean="0"/>
              <a:t>://</a:t>
            </a:r>
            <a:r>
              <a:rPr lang="en-US" dirty="0" err="1" smtClean="0"/>
              <a:t>terpug</a:t>
            </a:r>
            <a:r>
              <a:rPr lang="ru-RU" dirty="0" smtClean="0"/>
              <a:t>.</a:t>
            </a:r>
            <a:r>
              <a:rPr lang="en-US" dirty="0" smtClean="0"/>
              <a:t>at</a:t>
            </a:r>
            <a:r>
              <a:rPr lang="ru-RU" dirty="0" smtClean="0"/>
              <a:t>.</a:t>
            </a:r>
            <a:r>
              <a:rPr lang="en-US" dirty="0" err="1" smtClean="0"/>
              <a:t>ua</a:t>
            </a:r>
            <a:r>
              <a:rPr lang="ru-RU" dirty="0" smtClean="0"/>
              <a:t>/</a:t>
            </a:r>
            <a:r>
              <a:rPr lang="en-US" dirty="0" smtClean="0"/>
              <a:t>news</a:t>
            </a:r>
            <a:r>
              <a:rPr lang="ru-RU" dirty="0" smtClean="0"/>
              <a:t>/</a:t>
            </a:r>
            <a:r>
              <a:rPr lang="en-US" dirty="0" err="1" smtClean="0"/>
              <a:t>markarjan</a:t>
            </a:r>
            <a:r>
              <a:rPr lang="ru-RU" dirty="0" smtClean="0"/>
              <a:t>_</a:t>
            </a:r>
            <a:r>
              <a:rPr lang="en-US" dirty="0" err="1" smtClean="0"/>
              <a:t>alla</a:t>
            </a:r>
            <a:r>
              <a:rPr lang="ru-RU" dirty="0" smtClean="0"/>
              <a:t>_</a:t>
            </a:r>
            <a:r>
              <a:rPr lang="en-US" dirty="0" err="1" smtClean="0"/>
              <a:t>petrovna</a:t>
            </a:r>
            <a:r>
              <a:rPr lang="ru-RU" dirty="0" smtClean="0"/>
              <a:t>/2010-01-04-1111</a:t>
            </a:r>
          </a:p>
          <a:p>
            <a:pPr marL="274320" indent="-274320" eaLnBrk="1" fontAlgn="auto" hangingPunct="1">
              <a:spcAft>
                <a:spcPts val="0"/>
              </a:spcAft>
              <a:buFont typeface="Wingdings"/>
              <a:buChar char=""/>
              <a:defRPr/>
            </a:pPr>
            <a:r>
              <a:rPr lang="ru-RU" u="sng" dirty="0" smtClean="0"/>
              <a:t>http://ru.wikipedia.org/wiki/%D0%A4%D0%B0%D0%B9%D0%BB:Russia-Moscow-Kremlin_Museums_Exhibitions-10-2.jpg</a:t>
            </a:r>
            <a:endParaRPr lang="ru-RU" dirty="0" smtClean="0"/>
          </a:p>
          <a:p>
            <a:pPr marL="274320" indent="-27432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i="1" u="sng" dirty="0" smtClean="0">
                <a:solidFill>
                  <a:srgbClr val="C00000"/>
                </a:solidFill>
              </a:rPr>
              <a:t>Симметрия</a:t>
            </a:r>
            <a:endParaRPr lang="ru-RU" i="1" u="sng" dirty="0">
              <a:solidFill>
                <a:srgbClr val="C00000"/>
              </a:solidFill>
            </a:endParaRPr>
          </a:p>
        </p:txBody>
      </p:sp>
      <p:sp>
        <p:nvSpPr>
          <p:cNvPr id="3" name="Содержимое 2"/>
          <p:cNvSpPr>
            <a:spLocks noGrp="1"/>
          </p:cNvSpPr>
          <p:nvPr>
            <p:ph sz="quarter" idx="1"/>
          </p:nvPr>
        </p:nvSpPr>
        <p:spPr>
          <a:xfrm>
            <a:off x="457200" y="1600200"/>
            <a:ext cx="7467600" cy="4873625"/>
          </a:xfrm>
        </p:spPr>
        <p:txBody>
          <a:bodyPr/>
          <a:lstStyle/>
          <a:p>
            <a:pPr eaLnBrk="1" hangingPunct="1">
              <a:buFont typeface="Wingdings" pitchFamily="2" charset="2"/>
              <a:buNone/>
            </a:pPr>
            <a:r>
              <a:rPr lang="ru-RU" smtClean="0"/>
              <a:t>    </a:t>
            </a:r>
            <a:r>
              <a:rPr lang="ru-RU" smtClean="0">
                <a:solidFill>
                  <a:srgbClr val="C00000"/>
                </a:solidFill>
                <a:latin typeface="Monotype Corsiva" pitchFamily="66" charset="0"/>
              </a:rPr>
              <a:t>Симметрия – одинаковость в расположении частей чего – нибудь по противоположным сторонам от точки, прямой или плоскости.</a:t>
            </a:r>
          </a:p>
        </p:txBody>
      </p:sp>
      <p:pic>
        <p:nvPicPr>
          <p:cNvPr id="6148" name="Picture 4" descr="Картинка 38 из 2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141663"/>
            <a:ext cx="50768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a:spLocks noChangeArrowheads="1"/>
          </p:cNvSpPr>
          <p:nvPr/>
        </p:nvSpPr>
        <p:spPr bwMode="auto">
          <a:xfrm>
            <a:off x="357188" y="1428750"/>
            <a:ext cx="8135937" cy="2032000"/>
          </a:xfrm>
          <a:prstGeom prst="rect">
            <a:avLst/>
          </a:prstGeom>
          <a:noFill/>
          <a:ln w="9525">
            <a:noFill/>
            <a:miter lim="800000"/>
            <a:headEnd/>
            <a:tailEnd/>
          </a:ln>
        </p:spPr>
        <p:txBody>
          <a:bodyPr>
            <a:spAutoFit/>
          </a:bodyPr>
          <a:lstStyle/>
          <a:p>
            <a:pPr>
              <a:defRPr/>
            </a:pPr>
            <a:r>
              <a:rPr lang="ru-RU" dirty="0">
                <a:solidFill>
                  <a:schemeClr val="accent1">
                    <a:lumMod val="75000"/>
                  </a:schemeClr>
                </a:solidFill>
                <a:latin typeface="Century Schoolbook" pitchFamily="18" charset="0"/>
              </a:rPr>
              <a:t>Другими словами</a:t>
            </a:r>
            <a:r>
              <a:rPr lang="ru-RU" b="1" dirty="0">
                <a:solidFill>
                  <a:schemeClr val="accent1">
                    <a:lumMod val="75000"/>
                  </a:schemeClr>
                </a:solidFill>
                <a:latin typeface="Century Schoolbook" pitchFamily="18" charset="0"/>
              </a:rPr>
              <a:t> симметрия </a:t>
            </a:r>
            <a:r>
              <a:rPr lang="ru-RU" dirty="0">
                <a:solidFill>
                  <a:schemeClr val="accent1">
                    <a:lumMod val="75000"/>
                  </a:schemeClr>
                </a:solidFill>
                <a:latin typeface="Century Schoolbook" pitchFamily="18" charset="0"/>
              </a:rPr>
              <a:t>- </a:t>
            </a:r>
            <a:r>
              <a:rPr lang="ru-RU" i="1" dirty="0">
                <a:solidFill>
                  <a:schemeClr val="accent1">
                    <a:lumMod val="75000"/>
                  </a:schemeClr>
                </a:solidFill>
                <a:latin typeface="Century Schoolbook" pitchFamily="18" charset="0"/>
              </a:rPr>
              <a:t>это пропорциональность или гармония в расположении одинаковых предметов какой-либо группы или частей в одном предмете, причем гармоничное расположение определяется одной или несколькими воображаемыми зеркальными плоскостями.</a:t>
            </a:r>
            <a:r>
              <a:rPr lang="ru-RU" dirty="0">
                <a:latin typeface="Century Schoolbook" pitchFamily="18" charset="0"/>
              </a:rPr>
              <a:t/>
            </a:r>
            <a:br>
              <a:rPr lang="ru-RU" dirty="0">
                <a:latin typeface="Century Schoolbook" pitchFamily="18" charset="0"/>
              </a:rPr>
            </a:b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cxnSp>
        <p:nvCxnSpPr>
          <p:cNvPr id="17" name="Прямая соединительная линия 16"/>
          <p:cNvCxnSpPr/>
          <p:nvPr/>
        </p:nvCxnSpPr>
        <p:spPr>
          <a:xfrm rot="5400000" flipH="1" flipV="1">
            <a:off x="4662488" y="314166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56" name="Picture 12" descr="Картинка 69 из 499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852738"/>
            <a:ext cx="50768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Прямая соединительная линия 20"/>
          <p:cNvCxnSpPr/>
          <p:nvPr/>
        </p:nvCxnSpPr>
        <p:spPr>
          <a:xfrm>
            <a:off x="827088" y="4797425"/>
            <a:ext cx="6985000" cy="7143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3" fill="hold" grpId="0" nodeType="clickEffect">
                                  <p:stCondLst>
                                    <p:cond delay="0"/>
                                  </p:stCondLst>
                                  <p:childTnLst>
                                    <p:anim calcmode="lin" valueType="num">
                                      <p:cBhvr additive="base">
                                        <p:cTn id="6" dur="10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7" dur="1000"/>
                                        <p:tgtEl>
                                          <p:spTgt spid="3">
                                            <p:txEl>
                                              <p:pRg st="0" end="0"/>
                                            </p:txEl>
                                          </p:spTgt>
                                        </p:tgtEl>
                                        <p:attrNameLst>
                                          <p:attrName>ppt_y</p:attrName>
                                        </p:attrNameLst>
                                      </p:cBhvr>
                                      <p:tavLst>
                                        <p:tav tm="0">
                                          <p:val>
                                            <p:strVal val="ppt_y"/>
                                          </p:val>
                                        </p:tav>
                                        <p:tav tm="100000">
                                          <p:val>
                                            <p:strVal val="0-ppt_h/2"/>
                                          </p:val>
                                        </p:tav>
                                      </p:tavLst>
                                    </p:anim>
                                    <p:set>
                                      <p:cBhvr>
                                        <p:cTn id="8" dur="1" fill="hold">
                                          <p:stCondLst>
                                            <p:cond delay="999"/>
                                          </p:stCondLst>
                                        </p:cTn>
                                        <p:tgtEl>
                                          <p:spTgt spid="3">
                                            <p:txEl>
                                              <p:pRg st="0" end="0"/>
                                            </p:txEl>
                                          </p:spTgt>
                                        </p:tgtEl>
                                        <p:attrNameLst>
                                          <p:attrName>style.visibility</p:attrName>
                                        </p:attrNameLst>
                                      </p:cBhvr>
                                      <p:to>
                                        <p:strVal val="hidden"/>
                                      </p:to>
                                    </p:set>
                                  </p:childTnLst>
                                </p:cTn>
                              </p:par>
                            </p:childTnLst>
                          </p:cTn>
                        </p:par>
                        <p:par>
                          <p:cTn id="9" fill="hold" nodeType="afterGroup">
                            <p:stCondLst>
                              <p:cond delay="1000"/>
                            </p:stCondLst>
                            <p:childTnLst>
                              <p:par>
                                <p:cTn id="10" presetID="2" presetClass="exit" presetSubtype="8" fill="hold" nodeType="afterEffect">
                                  <p:stCondLst>
                                    <p:cond delay="0"/>
                                  </p:stCondLst>
                                  <p:childTnLst>
                                    <p:anim calcmode="lin" valueType="num">
                                      <p:cBhvr additive="base">
                                        <p:cTn id="11" dur="1000"/>
                                        <p:tgtEl>
                                          <p:spTgt spid="6148"/>
                                        </p:tgtEl>
                                        <p:attrNameLst>
                                          <p:attrName>ppt_x</p:attrName>
                                        </p:attrNameLst>
                                      </p:cBhvr>
                                      <p:tavLst>
                                        <p:tav tm="0">
                                          <p:val>
                                            <p:strVal val="ppt_x"/>
                                          </p:val>
                                        </p:tav>
                                        <p:tav tm="100000">
                                          <p:val>
                                            <p:strVal val="0-ppt_w/2"/>
                                          </p:val>
                                        </p:tav>
                                      </p:tavLst>
                                    </p:anim>
                                    <p:anim calcmode="lin" valueType="num">
                                      <p:cBhvr additive="base">
                                        <p:cTn id="12" dur="1000"/>
                                        <p:tgtEl>
                                          <p:spTgt spid="6148"/>
                                        </p:tgtEl>
                                        <p:attrNameLst>
                                          <p:attrName>ppt_y</p:attrName>
                                        </p:attrNameLst>
                                      </p:cBhvr>
                                      <p:tavLst>
                                        <p:tav tm="0">
                                          <p:val>
                                            <p:strVal val="ppt_y"/>
                                          </p:val>
                                        </p:tav>
                                        <p:tav tm="100000">
                                          <p:val>
                                            <p:strVal val="ppt_y"/>
                                          </p:val>
                                        </p:tav>
                                      </p:tavLst>
                                    </p:anim>
                                    <p:set>
                                      <p:cBhvr>
                                        <p:cTn id="13" dur="1" fill="hold">
                                          <p:stCondLst>
                                            <p:cond delay="999"/>
                                          </p:stCondLst>
                                        </p:cTn>
                                        <p:tgtEl>
                                          <p:spTgt spid="6148"/>
                                        </p:tgtEl>
                                        <p:attrNameLst>
                                          <p:attrName>style.visibility</p:attrName>
                                        </p:attrNameLst>
                                      </p:cBhvr>
                                      <p:to>
                                        <p:strVal val="hidden"/>
                                      </p:to>
                                    </p:set>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000"/>
                            </p:stCondLst>
                            <p:childTnLst>
                              <p:par>
                                <p:cTn id="20" presetID="2" presetClass="entr" presetSubtype="9" fill="hold" nodeType="afterEffect">
                                  <p:stCondLst>
                                    <p:cond delay="0"/>
                                  </p:stCondLst>
                                  <p:childTnLst>
                                    <p:set>
                                      <p:cBhvr>
                                        <p:cTn id="21" dur="1" fill="hold">
                                          <p:stCondLst>
                                            <p:cond delay="0"/>
                                          </p:stCondLst>
                                        </p:cTn>
                                        <p:tgtEl>
                                          <p:spTgt spid="6156"/>
                                        </p:tgtEl>
                                        <p:attrNameLst>
                                          <p:attrName>style.visibility</p:attrName>
                                        </p:attrNameLst>
                                      </p:cBhvr>
                                      <p:to>
                                        <p:strVal val="visible"/>
                                      </p:to>
                                    </p:set>
                                    <p:anim calcmode="lin" valueType="num">
                                      <p:cBhvr additive="base">
                                        <p:cTn id="22" dur="2000" fill="hold"/>
                                        <p:tgtEl>
                                          <p:spTgt spid="6156"/>
                                        </p:tgtEl>
                                        <p:attrNameLst>
                                          <p:attrName>ppt_x</p:attrName>
                                        </p:attrNameLst>
                                      </p:cBhvr>
                                      <p:tavLst>
                                        <p:tav tm="0">
                                          <p:val>
                                            <p:strVal val="0-#ppt_w/2"/>
                                          </p:val>
                                        </p:tav>
                                        <p:tav tm="100000">
                                          <p:val>
                                            <p:strVal val="#ppt_x"/>
                                          </p:val>
                                        </p:tav>
                                      </p:tavLst>
                                    </p:anim>
                                    <p:anim calcmode="lin" valueType="num">
                                      <p:cBhvr additive="base">
                                        <p:cTn id="23" dur="2000" fill="hold"/>
                                        <p:tgtEl>
                                          <p:spTgt spid="615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6000"/>
                            </p:stCondLst>
                            <p:childTnLst>
                              <p:par>
                                <p:cTn id="25" presetID="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edg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Картинка 14 из 5928">
            <a:hlinkClick r:id="rId2"/>
          </p:cNvPr>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843213" y="3640138"/>
            <a:ext cx="3889375" cy="2886075"/>
          </a:xfrm>
        </p:spPr>
      </p:pic>
      <p:sp>
        <p:nvSpPr>
          <p:cNvPr id="11266" name="Прямоугольник 4"/>
          <p:cNvSpPr>
            <a:spLocks noChangeArrowheads="1"/>
          </p:cNvSpPr>
          <p:nvPr/>
        </p:nvSpPr>
        <p:spPr bwMode="auto">
          <a:xfrm>
            <a:off x="468313" y="908050"/>
            <a:ext cx="8424862" cy="2246313"/>
          </a:xfrm>
          <a:prstGeom prst="rect">
            <a:avLst/>
          </a:prstGeom>
          <a:noFill/>
          <a:ln w="9525">
            <a:noFill/>
            <a:miter lim="800000"/>
            <a:headEnd/>
            <a:tailEnd/>
          </a:ln>
        </p:spPr>
        <p:txBody>
          <a:bodyPr>
            <a:spAutoFit/>
          </a:bodyPr>
          <a:lstStyle/>
          <a:p>
            <a:pPr>
              <a:defRPr/>
            </a:pPr>
            <a:r>
              <a:rPr lang="ru-RU" sz="2000" dirty="0">
                <a:solidFill>
                  <a:schemeClr val="accent1">
                    <a:lumMod val="75000"/>
                  </a:schemeClr>
                </a:solidFill>
                <a:latin typeface="Monotype Corsiva" pitchFamily="66" charset="0"/>
              </a:rPr>
              <a:t>Художники разных эпох использовали симметричное построение картины. Симметричными были многие древние мозаики. Живописцы эпохи Возрождения часто строили свои композиции по законам симметрии. Такое построение позволяет достигнуть впечатления покоя, величественности, особой торжественности и значимости событий</a:t>
            </a:r>
            <a:r>
              <a:rPr lang="en-US" sz="2000" dirty="0">
                <a:solidFill>
                  <a:schemeClr val="accent1">
                    <a:lumMod val="75000"/>
                  </a:schemeClr>
                </a:solidFill>
                <a:latin typeface="Monotype Corsiva" pitchFamily="66" charset="0"/>
              </a:rPr>
              <a:t>.</a:t>
            </a:r>
            <a:r>
              <a:rPr lang="ru-RU" sz="2000" dirty="0">
                <a:solidFill>
                  <a:schemeClr val="accent1">
                    <a:lumMod val="75000"/>
                  </a:schemeClr>
                </a:solidFill>
                <a:latin typeface="Monotype Corsiva" pitchFamily="66" charset="0"/>
              </a:rPr>
              <a:t>  </a:t>
            </a:r>
          </a:p>
          <a:p>
            <a:pPr>
              <a:defRPr/>
            </a:pPr>
            <a:r>
              <a:rPr lang="ru-RU" sz="2000" dirty="0">
                <a:solidFill>
                  <a:schemeClr val="accent1">
                    <a:lumMod val="75000"/>
                  </a:schemeClr>
                </a:solidFill>
                <a:latin typeface="Monotype Corsiva" pitchFamily="66" charset="0"/>
              </a:rPr>
              <a:t>В симметричной композиции люди или предметы расположены почти зеркально по отношению к центральной оси картины.</a:t>
            </a:r>
          </a:p>
        </p:txBody>
      </p:sp>
      <p:sp>
        <p:nvSpPr>
          <p:cNvPr id="6" name="Заголовок 5"/>
          <p:cNvSpPr>
            <a:spLocks noGrp="1"/>
          </p:cNvSpPr>
          <p:nvPr>
            <p:ph type="title"/>
          </p:nvPr>
        </p:nvSpPr>
        <p:spPr>
          <a:xfrm>
            <a:off x="1619250" y="-242888"/>
            <a:ext cx="8229600" cy="1143001"/>
          </a:xfrm>
        </p:spPr>
        <p:txBody>
          <a:bodyPr/>
          <a:lstStyle/>
          <a:p>
            <a:pPr eaLnBrk="1" fontAlgn="auto" hangingPunct="1">
              <a:spcAft>
                <a:spcPts val="0"/>
              </a:spcAft>
              <a:defRPr/>
            </a:pPr>
            <a:r>
              <a:rPr lang="ru-RU" i="1" u="sng" dirty="0" smtClean="0">
                <a:solidFill>
                  <a:srgbClr val="C00000"/>
                </a:solidFill>
                <a:latin typeface="Monotype Corsiva" pitchFamily="66" charset="0"/>
              </a:rPr>
              <a:t>Симметрия в живописи</a:t>
            </a:r>
            <a:endParaRPr lang="ru-RU" i="1" u="sng" dirty="0">
              <a:solidFill>
                <a:srgbClr val="C00000"/>
              </a:solidFill>
              <a:latin typeface="Monotype Corsiva" pitchFamily="66" charset="0"/>
            </a:endParaRPr>
          </a:p>
        </p:txBody>
      </p:sp>
      <p:cxnSp>
        <p:nvCxnSpPr>
          <p:cNvPr id="11" name="Прямая соединительная линия 10"/>
          <p:cNvCxnSpPr/>
          <p:nvPr/>
        </p:nvCxnSpPr>
        <p:spPr>
          <a:xfrm>
            <a:off x="4787900" y="3500438"/>
            <a:ext cx="1588" cy="3236912"/>
          </a:xfrm>
          <a:prstGeom prst="line">
            <a:avLst/>
          </a:prstGeom>
          <a:ln>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strips(downLeft)">
                                      <p:cBhvr>
                                        <p:cTn id="10" dur="2000"/>
                                        <p:tgtEl>
                                          <p:spTgt spid="11272"/>
                                        </p:tgtEl>
                                      </p:cBhvr>
                                    </p:animEffect>
                                  </p:childTnLst>
                                </p:cTn>
                              </p:par>
                            </p:childTnLst>
                          </p:cTn>
                        </p:par>
                        <p:par>
                          <p:cTn id="11" fill="hold" nodeType="afterGroup">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1000" fill="hold"/>
                                        <p:tgtEl>
                                          <p:spTgt spid="11266"/>
                                        </p:tgtEl>
                                        <p:attrNameLst>
                                          <p:attrName>ppt_w</p:attrName>
                                        </p:attrNameLst>
                                      </p:cBhvr>
                                      <p:tavLst>
                                        <p:tav tm="0">
                                          <p:val>
                                            <p:strVal val="#ppt_w*0.70"/>
                                          </p:val>
                                        </p:tav>
                                        <p:tav tm="100000">
                                          <p:val>
                                            <p:strVal val="#ppt_w"/>
                                          </p:val>
                                        </p:tav>
                                      </p:tavLst>
                                    </p:anim>
                                    <p:anim calcmode="lin" valueType="num">
                                      <p:cBhvr>
                                        <p:cTn id="15" dur="1000" fill="hold"/>
                                        <p:tgtEl>
                                          <p:spTgt spid="11266"/>
                                        </p:tgtEl>
                                        <p:attrNameLst>
                                          <p:attrName>ppt_h</p:attrName>
                                        </p:attrNameLst>
                                      </p:cBhvr>
                                      <p:tavLst>
                                        <p:tav tm="0">
                                          <p:val>
                                            <p:strVal val="#ppt_h"/>
                                          </p:val>
                                        </p:tav>
                                        <p:tav tm="100000">
                                          <p:val>
                                            <p:strVal val="#ppt_h"/>
                                          </p:val>
                                        </p:tav>
                                      </p:tavLst>
                                    </p:anim>
                                    <p:animEffect transition="in" filter="fade">
                                      <p:cBhvr>
                                        <p:cTn id="16"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0825" y="260350"/>
            <a:ext cx="4859338" cy="5616575"/>
          </a:xfrm>
        </p:spPr>
        <p:txBody>
          <a:bodyPr>
            <a:normAutofit/>
          </a:bodyPr>
          <a:lstStyle/>
          <a:p>
            <a:pPr marL="0" indent="0" eaLnBrk="1" fontAlgn="auto" hangingPunct="1">
              <a:spcAft>
                <a:spcPts val="0"/>
              </a:spcAft>
              <a:buFont typeface="Wingdings"/>
              <a:buNone/>
              <a:defRPr/>
            </a:pPr>
            <a:r>
              <a:rPr lang="ru-RU" sz="2000" dirty="0" smtClean="0">
                <a:solidFill>
                  <a:schemeClr val="accent1">
                    <a:lumMod val="75000"/>
                  </a:schemeClr>
                </a:solidFill>
                <a:latin typeface="Monotype Corsiva" pitchFamily="66" charset="0"/>
              </a:rPr>
              <a:t>Картина – это отнюдь не цветная фотография. Взаимное расположение фигур, сочетание поз и жестов, выражения лиц, чередование цвета, комбинация тонов – все это тщательно обдумывается художником, заботящемся об определенном эмоциональном воздействии картины на зрителя. Используя асимметричные элементы, художник должен создать нечто, обладающее в целом скрытой симметрией. </a:t>
            </a:r>
          </a:p>
        </p:txBody>
      </p:sp>
      <p:sp>
        <p:nvSpPr>
          <p:cNvPr id="11267" name="Rectangle 1"/>
          <p:cNvSpPr>
            <a:spLocks noChangeArrowheads="1"/>
          </p:cNvSpPr>
          <p:nvPr/>
        </p:nvSpPr>
        <p:spPr bwMode="auto">
          <a:xfrm>
            <a:off x="4140200" y="2276475"/>
            <a:ext cx="4716463" cy="2862263"/>
          </a:xfrm>
          <a:prstGeom prst="rect">
            <a:avLst/>
          </a:prstGeom>
          <a:noFill/>
          <a:ln w="9525">
            <a:noFill/>
            <a:miter lim="800000"/>
            <a:headEnd/>
            <a:tailEnd/>
          </a:ln>
        </p:spPr>
        <p:txBody>
          <a:bodyPr anchor="ctr">
            <a:spAutoFit/>
          </a:bodyPr>
          <a:lstStyle/>
          <a:p>
            <a:pPr>
              <a:defRPr/>
            </a:pPr>
            <a:endParaRPr lang="en-US" sz="2000" dirty="0">
              <a:solidFill>
                <a:srgbClr val="000000"/>
              </a:solidFill>
              <a:latin typeface="Century Schoolbook" pitchFamily="18" charset="0"/>
              <a:cs typeface="Times New Roman" pitchFamily="18" charset="0"/>
            </a:endParaRPr>
          </a:p>
          <a:p>
            <a:pPr>
              <a:defRPr/>
            </a:pPr>
            <a:endParaRPr lang="en-US" sz="2000" dirty="0">
              <a:solidFill>
                <a:srgbClr val="000000"/>
              </a:solidFill>
              <a:latin typeface="Century Schoolbook" pitchFamily="18" charset="0"/>
              <a:cs typeface="Times New Roman" pitchFamily="18" charset="0"/>
            </a:endParaRPr>
          </a:p>
          <a:p>
            <a:pPr>
              <a:defRPr/>
            </a:pPr>
            <a:r>
              <a:rPr lang="ru-RU" sz="2000" dirty="0">
                <a:solidFill>
                  <a:schemeClr val="accent1">
                    <a:lumMod val="75000"/>
                  </a:schemeClr>
                </a:solidFill>
                <a:latin typeface="Monotype Corsiva" pitchFamily="66" charset="0"/>
                <a:cs typeface="Times New Roman" pitchFamily="18" charset="0"/>
              </a:rPr>
              <a:t>Для анализа симметрии изображения можно обратиться к хранящейся в Эрмитаже картине гениального итальянского художника и ученого Леонардо да Винчи</a:t>
            </a:r>
            <a:r>
              <a:rPr lang="ru-RU" sz="2000" dirty="0">
                <a:solidFill>
                  <a:schemeClr val="accent1">
                    <a:lumMod val="75000"/>
                  </a:schemeClr>
                </a:solidFill>
                <a:latin typeface="Monotype Corsiva" pitchFamily="66" charset="0"/>
              </a:rPr>
              <a:t>  «Мадонна Литта».</a:t>
            </a:r>
          </a:p>
          <a:p>
            <a:pPr>
              <a:defRPr/>
            </a:pPr>
            <a:r>
              <a:rPr lang="ru-RU" sz="2000" dirty="0">
                <a:solidFill>
                  <a:schemeClr val="accent1">
                    <a:lumMod val="75000"/>
                  </a:schemeClr>
                </a:solidFill>
                <a:latin typeface="Segoe Script" pitchFamily="34" charset="0"/>
              </a:rPr>
              <a:t> </a:t>
            </a:r>
          </a:p>
          <a:p>
            <a:pPr algn="just">
              <a:defRPr/>
            </a:pPr>
            <a:endParaRPr lang="ru-RU" sz="2000" dirty="0">
              <a:latin typeface="Century Schoolbook" pitchFamily="18" charset="0"/>
            </a:endParaRPr>
          </a:p>
        </p:txBody>
      </p:sp>
      <p:pic>
        <p:nvPicPr>
          <p:cNvPr id="12292" name="Picture 2" descr="Картинка 1 из 4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263" y="188913"/>
            <a:ext cx="3311525"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4140200" y="908050"/>
            <a:ext cx="4572000" cy="1323975"/>
          </a:xfrm>
          <a:prstGeom prst="rect">
            <a:avLst/>
          </a:prstGeom>
        </p:spPr>
        <p:txBody>
          <a:bodyPr>
            <a:spAutoFit/>
          </a:bodyPr>
          <a:lstStyle/>
          <a:p>
            <a:pPr fontAlgn="auto">
              <a:spcAft>
                <a:spcPts val="0"/>
              </a:spcAft>
              <a:buFont typeface="Wingdings"/>
              <a:buNone/>
              <a:defRPr/>
            </a:pPr>
            <a:r>
              <a:rPr lang="ru-RU" sz="2000" dirty="0">
                <a:solidFill>
                  <a:schemeClr val="accent1">
                    <a:lumMod val="75000"/>
                  </a:schemeClr>
                </a:solidFill>
                <a:latin typeface="Monotype Corsiva" pitchFamily="66" charset="0"/>
              </a:rPr>
              <a:t>Голова мадонны совершенно точно, но в то же время естественно помещается между двумя симметричными окнами на заднем плане картины.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2000"/>
                                        <p:tgtEl>
                                          <p:spTgt spid="122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par>
                          <p:cTn id="17" fill="hold" nodeType="afterGroup">
                            <p:stCondLst>
                              <p:cond delay="500"/>
                            </p:stCondLst>
                            <p:childTnLst>
                              <p:par>
                                <p:cTn id="18" presetID="35" presetClass="path" presetSubtype="0" accel="50000" decel="50000" fill="hold" nodeType="afterEffect">
                                  <p:stCondLst>
                                    <p:cond delay="0"/>
                                  </p:stCondLst>
                                  <p:childTnLst>
                                    <p:animMotion origin="layout" path="M 2.77778E-6 -3.7037E-6 L -0.51181 0.13357 " pathEditMode="relative" rAng="0" ptsTypes="AA">
                                      <p:cBhvr>
                                        <p:cTn id="19" dur="2000" fill="hold"/>
                                        <p:tgtEl>
                                          <p:spTgt spid="12292"/>
                                        </p:tgtEl>
                                        <p:attrNameLst>
                                          <p:attrName>ppt_x</p:attrName>
                                          <p:attrName>ppt_y</p:attrName>
                                        </p:attrNameLst>
                                      </p:cBhvr>
                                      <p:rCtr x="-25590" y="6667"/>
                                    </p:animMotion>
                                  </p:childTnLst>
                                </p:cTn>
                              </p:par>
                            </p:childTnLst>
                          </p:cTn>
                        </p:par>
                        <p:par>
                          <p:cTn id="20" fill="hold" nodeType="afterGroup">
                            <p:stCondLst>
                              <p:cond delay="2500"/>
                            </p:stCondLst>
                            <p:childTnLst>
                              <p:par>
                                <p:cTn id="21" presetID="8" presetClass="entr" presetSubtype="16" fill="hold" grpId="0" nodeType="afterEffect">
                                  <p:stCondLst>
                                    <p:cond delay="0"/>
                                  </p:stCondLst>
                                  <p:childTnLst>
                                    <p:set>
                                      <p:cBhvr>
                                        <p:cTn id="22" dur="1" fill="hold">
                                          <p:stCondLst>
                                            <p:cond delay="0"/>
                                          </p:stCondLst>
                                        </p:cTn>
                                        <p:tgtEl>
                                          <p:spTgt spid="11267"/>
                                        </p:tgtEl>
                                        <p:attrNameLst>
                                          <p:attrName>style.visibility</p:attrName>
                                        </p:attrNameLst>
                                      </p:cBhvr>
                                      <p:to>
                                        <p:strVal val="visible"/>
                                      </p:to>
                                    </p:set>
                                    <p:animEffect transition="in" filter="diamond(in)">
                                      <p:cBhvr>
                                        <p:cTn id="23" dur="2000"/>
                                        <p:tgtEl>
                                          <p:spTgt spid="11267"/>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126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0"/>
            <a:ext cx="8229600" cy="620713"/>
          </a:xfrm>
        </p:spPr>
        <p:txBody>
          <a:bodyPr/>
          <a:lstStyle/>
          <a:p>
            <a:pPr eaLnBrk="1" fontAlgn="auto" hangingPunct="1">
              <a:spcAft>
                <a:spcPts val="0"/>
              </a:spcAft>
              <a:defRPr/>
            </a:pPr>
            <a:r>
              <a:rPr lang="ru-RU" dirty="0" smtClean="0"/>
              <a:t>                             </a:t>
            </a:r>
            <a:r>
              <a:rPr lang="ru-RU" dirty="0" smtClean="0">
                <a:solidFill>
                  <a:srgbClr val="DB9373"/>
                </a:solidFill>
                <a:latin typeface="Segoe Script" pitchFamily="34" charset="0"/>
              </a:rPr>
              <a:t>Роспись</a:t>
            </a:r>
            <a:endParaRPr lang="ru-RU" dirty="0">
              <a:solidFill>
                <a:srgbClr val="DB9373"/>
              </a:solidFill>
              <a:latin typeface="Segoe Script" pitchFamily="34" charset="0"/>
            </a:endParaRPr>
          </a:p>
        </p:txBody>
      </p:sp>
      <p:sp>
        <p:nvSpPr>
          <p:cNvPr id="13315" name="Содержимое 2"/>
          <p:cNvSpPr>
            <a:spLocks noGrp="1"/>
          </p:cNvSpPr>
          <p:nvPr>
            <p:ph sz="quarter" idx="1"/>
          </p:nvPr>
        </p:nvSpPr>
        <p:spPr>
          <a:xfrm>
            <a:off x="285750" y="500063"/>
            <a:ext cx="8229600" cy="4008437"/>
          </a:xfrm>
        </p:spPr>
        <p:txBody>
          <a:bodyPr/>
          <a:lstStyle/>
          <a:p>
            <a:pPr eaLnBrk="1" hangingPunct="1">
              <a:buFont typeface="Wingdings" pitchFamily="2" charset="2"/>
              <a:buNone/>
            </a:pPr>
            <a:r>
              <a:rPr lang="ru-RU" sz="2200" smtClean="0">
                <a:solidFill>
                  <a:srgbClr val="DB9373"/>
                </a:solidFill>
              </a:rPr>
              <a:t>    </a:t>
            </a:r>
            <a:r>
              <a:rPr lang="ru-RU" sz="2000" b="1" u="sng" smtClean="0">
                <a:solidFill>
                  <a:srgbClr val="DB9373"/>
                </a:solidFill>
                <a:latin typeface="Monotype Corsiva" pitchFamily="66" charset="0"/>
                <a:cs typeface="Arabic Typesetting" pitchFamily="66" charset="-78"/>
              </a:rPr>
              <a:t>Роспись</a:t>
            </a:r>
            <a:r>
              <a:rPr lang="ru-RU" sz="2000" b="1" smtClean="0">
                <a:solidFill>
                  <a:srgbClr val="DB9373"/>
                </a:solidFill>
                <a:latin typeface="Monotype Corsiva" pitchFamily="66" charset="0"/>
                <a:cs typeface="Arabic Typesetting" pitchFamily="66" charset="-78"/>
              </a:rPr>
              <a:t>  - народный промысел, являющийся одним из </a:t>
            </a:r>
            <a:r>
              <a:rPr lang="en-US" sz="2000" b="1" smtClean="0">
                <a:solidFill>
                  <a:srgbClr val="DB9373"/>
                </a:solidFill>
                <a:latin typeface="Monotype Corsiva" pitchFamily="66" charset="0"/>
                <a:cs typeface="Arabic Typesetting" pitchFamily="66" charset="-78"/>
              </a:rPr>
              <a:t>   </a:t>
            </a:r>
            <a:r>
              <a:rPr lang="ru-RU" sz="2000" b="1" smtClean="0">
                <a:solidFill>
                  <a:srgbClr val="DB9373"/>
                </a:solidFill>
                <a:latin typeface="Monotype Corsiva" pitchFamily="66" charset="0"/>
                <a:cs typeface="Arabic Typesetting" pitchFamily="66" charset="-78"/>
              </a:rPr>
              <a:t>видов прикладного искусства.</a:t>
            </a:r>
          </a:p>
          <a:p>
            <a:pPr eaLnBrk="1" hangingPunct="1"/>
            <a:r>
              <a:rPr lang="ru-RU" sz="2000" b="1" smtClean="0">
                <a:solidFill>
                  <a:srgbClr val="DB9373"/>
                </a:solidFill>
                <a:latin typeface="Monotype Corsiva" pitchFamily="66" charset="0"/>
                <a:cs typeface="Arabic Typesetting" pitchFamily="66" charset="-78"/>
              </a:rPr>
              <a:t>ГЖЕЛЬ</a:t>
            </a:r>
          </a:p>
          <a:p>
            <a:pPr eaLnBrk="1" hangingPunct="1"/>
            <a:r>
              <a:rPr lang="ru-RU" sz="2000" b="1" smtClean="0">
                <a:solidFill>
                  <a:srgbClr val="DB9373"/>
                </a:solidFill>
                <a:latin typeface="Monotype Corsiva" pitchFamily="66" charset="0"/>
                <a:cs typeface="Arabic Typesetting" pitchFamily="66" charset="-78"/>
              </a:rPr>
              <a:t>В наше время под гжелью обычно понимают вид русского народного искусства – расписанные в особом стиле керамические изделия. Особенностью гжельской росписи является использование трёх основных цветов: белого, составляющего фон изделия, синего и голубого, которыми выполняется сам рисунок. Гжельская посуда и другие изделия хорошо известны не только в России, но и во всём мире.</a:t>
            </a:r>
          </a:p>
        </p:txBody>
      </p:sp>
      <p:pic>
        <p:nvPicPr>
          <p:cNvPr id="12292" name="Рисунок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4005263"/>
            <a:ext cx="1800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4300" y="3933825"/>
            <a:ext cx="17922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3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3860800"/>
            <a:ext cx="18716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ямая соединительная линия 8"/>
          <p:cNvCxnSpPr/>
          <p:nvPr/>
        </p:nvCxnSpPr>
        <p:spPr>
          <a:xfrm rot="16200000" flipH="1">
            <a:off x="965200" y="5343526"/>
            <a:ext cx="2676525" cy="0"/>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16200000" flipH="1">
            <a:off x="3439319" y="5209381"/>
            <a:ext cx="2736850" cy="39688"/>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16200000" flipH="1">
            <a:off x="5959475" y="5326063"/>
            <a:ext cx="3024187" cy="396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1000"/>
                                        <p:tgtEl>
                                          <p:spTgt spid="12292"/>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nodeType="afterGroup">
                            <p:stCondLst>
                              <p:cond delay="1500"/>
                            </p:stCondLst>
                            <p:childTnLst>
                              <p:par>
                                <p:cTn id="13" presetID="4" presetClass="entr" presetSubtype="16" fill="hold" nodeType="after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box(in)">
                                      <p:cBhvr>
                                        <p:cTn id="15" dur="1000"/>
                                        <p:tgtEl>
                                          <p:spTgt spid="12293"/>
                                        </p:tgtEl>
                                      </p:cBhvr>
                                    </p:animEffect>
                                  </p:childTnLst>
                                </p:cTn>
                              </p:par>
                            </p:childTnLst>
                          </p:cTn>
                        </p:par>
                        <p:par>
                          <p:cTn id="16" fill="hold" nodeType="afterGroup">
                            <p:stCondLst>
                              <p:cond delay="2500"/>
                            </p:stCondLst>
                            <p:childTnLst>
                              <p:par>
                                <p:cTn id="17" presetID="5"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nodeType="afterGroup">
                            <p:stCondLst>
                              <p:cond delay="3000"/>
                            </p:stCondLst>
                            <p:childTnLst>
                              <p:par>
                                <p:cTn id="21" presetID="4" presetClass="entr" presetSubtype="32" fill="hold" nodeType="after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box(out)">
                                      <p:cBhvr>
                                        <p:cTn id="23" dur="1000"/>
                                        <p:tgtEl>
                                          <p:spTgt spid="12294"/>
                                        </p:tgtEl>
                                      </p:cBhvr>
                                    </p:animEffect>
                                  </p:childTnLst>
                                </p:cTn>
                              </p:par>
                            </p:childTnLst>
                          </p:cTn>
                        </p:par>
                        <p:par>
                          <p:cTn id="24" fill="hold" nodeType="afterGroup">
                            <p:stCondLst>
                              <p:cond delay="4000"/>
                            </p:stCondLst>
                            <p:childTnLst>
                              <p:par>
                                <p:cTn id="25" presetID="5"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3315">
                                            <p:txEl>
                                              <p:pRg st="0" end="0"/>
                                            </p:txEl>
                                          </p:spTgt>
                                        </p:tgtEl>
                                        <p:attrNameLst>
                                          <p:attrName>style.visibility</p:attrName>
                                        </p:attrNameLst>
                                      </p:cBhvr>
                                      <p:to>
                                        <p:strVal val="visible"/>
                                      </p:to>
                                    </p:set>
                                    <p:anim calcmode="lin" valueType="num">
                                      <p:cBhvr>
                                        <p:cTn id="30"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3315">
                                            <p:txEl>
                                              <p:pRg st="0" end="0"/>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315">
                                            <p:txEl>
                                              <p:pRg st="1" end="1"/>
                                            </p:txEl>
                                          </p:spTgt>
                                        </p:tgtEl>
                                        <p:attrNameLst>
                                          <p:attrName>style.visibility</p:attrName>
                                        </p:attrNameLst>
                                      </p:cBhvr>
                                      <p:to>
                                        <p:strVal val="visible"/>
                                      </p:to>
                                    </p:set>
                                    <p:anim calcmode="lin" valueType="num">
                                      <p:cBhvr>
                                        <p:cTn id="35"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3315">
                                            <p:txEl>
                                              <p:pRg st="1" end="1"/>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3315">
                                            <p:txEl>
                                              <p:pRg st="2" end="2"/>
                                            </p:txEl>
                                          </p:spTgt>
                                        </p:tgtEl>
                                        <p:attrNameLst>
                                          <p:attrName>style.visibility</p:attrName>
                                        </p:attrNameLst>
                                      </p:cBhvr>
                                      <p:to>
                                        <p:strVal val="visible"/>
                                      </p:to>
                                    </p:set>
                                    <p:anim calcmode="lin" valueType="num">
                                      <p:cBhvr>
                                        <p:cTn id="40"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850" y="333375"/>
            <a:ext cx="8229600" cy="3095625"/>
          </a:xfrm>
        </p:spPr>
        <p:txBody>
          <a:bodyPr>
            <a:normAutofit fontScale="90000"/>
          </a:bodyPr>
          <a:lstStyle/>
          <a:p>
            <a:pPr eaLnBrk="1" fontAlgn="auto" hangingPunct="1">
              <a:spcAft>
                <a:spcPts val="0"/>
              </a:spcAft>
              <a:defRPr/>
            </a:pPr>
            <a:r>
              <a:rPr lang="en-US" sz="2200" b="1" dirty="0" smtClean="0">
                <a:solidFill>
                  <a:schemeClr val="accent1">
                    <a:lumMod val="75000"/>
                  </a:schemeClr>
                </a:solidFill>
                <a:latin typeface="Segoe Script" pitchFamily="34" charset="0"/>
              </a:rPr>
              <a:t>                   </a:t>
            </a:r>
            <a:r>
              <a:rPr lang="ru-RU" sz="2200" b="1" u="sng" dirty="0" smtClean="0">
                <a:solidFill>
                  <a:schemeClr val="accent1">
                    <a:lumMod val="75000"/>
                  </a:schemeClr>
                </a:solidFill>
                <a:latin typeface="Segoe Script" pitchFamily="34" charset="0"/>
              </a:rPr>
              <a:t>Городецкая роспись</a:t>
            </a:r>
            <a:r>
              <a:rPr lang="ru-RU" sz="2000" dirty="0" smtClean="0">
                <a:latin typeface="Segoe Script" pitchFamily="34" charset="0"/>
              </a:rPr>
              <a:t/>
            </a:r>
            <a:br>
              <a:rPr lang="ru-RU" sz="2000" dirty="0" smtClean="0">
                <a:latin typeface="Segoe Script" pitchFamily="34" charset="0"/>
              </a:rPr>
            </a:br>
            <a:r>
              <a:rPr lang="en-US" sz="2000" dirty="0" smtClean="0">
                <a:latin typeface="Segoe Script" pitchFamily="34" charset="0"/>
              </a:rPr>
              <a:t/>
            </a:r>
            <a:br>
              <a:rPr lang="en-US" sz="2000" dirty="0" smtClean="0">
                <a:latin typeface="Segoe Script" pitchFamily="34" charset="0"/>
              </a:rPr>
            </a:br>
            <a:r>
              <a:rPr lang="ru-RU" sz="2000" dirty="0" smtClean="0">
                <a:solidFill>
                  <a:schemeClr val="accent1">
                    <a:lumMod val="75000"/>
                  </a:schemeClr>
                </a:solidFill>
                <a:latin typeface="Segoe Script" pitchFamily="34" charset="0"/>
              </a:rPr>
              <a:t>В нижегородских росписях можно различить два типа — Павловские и городецкие росписи, которыми украшали сундуки, дуги, сани, детскую мебель, донца для прялок и многие мелкие предметы обихода. Городецкий стиль отличается прежде всего содержательностью. </a:t>
            </a:r>
            <a:r>
              <a:rPr lang="ru-RU" sz="2000" b="1" dirty="0" smtClean="0">
                <a:solidFill>
                  <a:schemeClr val="accent1">
                    <a:lumMod val="75000"/>
                  </a:schemeClr>
                </a:solidFill>
                <a:latin typeface="Segoe Script" pitchFamily="34" charset="0"/>
              </a:rPr>
              <a:t>Городецкая роспись</a:t>
            </a:r>
            <a:r>
              <a:rPr lang="ru-RU" sz="2000" dirty="0" smtClean="0">
                <a:solidFill>
                  <a:schemeClr val="accent1">
                    <a:lumMod val="75000"/>
                  </a:schemeClr>
                </a:solidFill>
                <a:latin typeface="Segoe Script" pitchFamily="34" charset="0"/>
              </a:rPr>
              <a:t> — русский народный художественный </a:t>
            </a:r>
            <a:r>
              <a:rPr lang="ru-RU" sz="2000" u="sng" dirty="0" smtClean="0">
                <a:solidFill>
                  <a:schemeClr val="accent1">
                    <a:lumMod val="75000"/>
                  </a:schemeClr>
                </a:solidFill>
                <a:latin typeface="Segoe Script" pitchFamily="34" charset="0"/>
              </a:rPr>
              <a:t>промысел</a:t>
            </a:r>
            <a:r>
              <a:rPr lang="ru-RU" sz="2000" dirty="0" smtClean="0">
                <a:solidFill>
                  <a:schemeClr val="accent1">
                    <a:lumMod val="75000"/>
                  </a:schemeClr>
                </a:solidFill>
                <a:latin typeface="Segoe Script" pitchFamily="34" charset="0"/>
              </a:rPr>
              <a:t>. Существует с середины </a:t>
            </a:r>
            <a:r>
              <a:rPr lang="ru-RU" sz="2000" u="sng" dirty="0" smtClean="0">
                <a:solidFill>
                  <a:schemeClr val="accent1">
                    <a:lumMod val="75000"/>
                  </a:schemeClr>
                </a:solidFill>
                <a:latin typeface="Segoe Script" pitchFamily="34" charset="0"/>
              </a:rPr>
              <a:t>XIX века</a:t>
            </a:r>
            <a:r>
              <a:rPr lang="ru-RU" sz="2000" dirty="0" smtClean="0">
                <a:solidFill>
                  <a:schemeClr val="accent1">
                    <a:lumMod val="75000"/>
                  </a:schemeClr>
                </a:solidFill>
                <a:latin typeface="Segoe Script" pitchFamily="34" charset="0"/>
              </a:rPr>
              <a:t> в районе города </a:t>
            </a:r>
            <a:r>
              <a:rPr lang="ru-RU" sz="2000" u="sng" dirty="0" smtClean="0">
                <a:solidFill>
                  <a:schemeClr val="accent1">
                    <a:lumMod val="75000"/>
                  </a:schemeClr>
                </a:solidFill>
                <a:latin typeface="Segoe Script" pitchFamily="34" charset="0"/>
              </a:rPr>
              <a:t>Городец</a:t>
            </a:r>
            <a:r>
              <a:rPr lang="ru-RU" sz="2000" dirty="0" smtClean="0">
                <a:solidFill>
                  <a:schemeClr val="accent1">
                    <a:lumMod val="75000"/>
                  </a:schemeClr>
                </a:solidFill>
                <a:latin typeface="Segoe Script" pitchFamily="34" charset="0"/>
              </a:rPr>
              <a:t>.</a:t>
            </a:r>
            <a:br>
              <a:rPr lang="ru-RU" sz="2000" dirty="0" smtClean="0">
                <a:solidFill>
                  <a:schemeClr val="accent1">
                    <a:lumMod val="75000"/>
                  </a:schemeClr>
                </a:solidFill>
                <a:latin typeface="Segoe Script" pitchFamily="34" charset="0"/>
              </a:rPr>
            </a:br>
            <a:r>
              <a:rPr lang="ru-RU" sz="2000" dirty="0" smtClean="0">
                <a:solidFill>
                  <a:schemeClr val="accent1">
                    <a:lumMod val="75000"/>
                  </a:schemeClr>
                </a:solidFill>
              </a:rPr>
              <a:t/>
            </a:r>
            <a:br>
              <a:rPr lang="ru-RU" sz="2000" dirty="0" smtClean="0">
                <a:solidFill>
                  <a:schemeClr val="accent1">
                    <a:lumMod val="75000"/>
                  </a:schemeClr>
                </a:solidFill>
              </a:rPr>
            </a:br>
            <a:endParaRPr lang="ru-RU" sz="2000" dirty="0">
              <a:solidFill>
                <a:schemeClr val="accent1">
                  <a:lumMod val="75000"/>
                </a:schemeClr>
              </a:solidFill>
            </a:endParaRPr>
          </a:p>
        </p:txBody>
      </p:sp>
      <p:pic>
        <p:nvPicPr>
          <p:cNvPr id="14339" name="Рисунок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888" y="2924175"/>
            <a:ext cx="20875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Рисунок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9113" y="4221163"/>
            <a:ext cx="26876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3357563"/>
            <a:ext cx="24495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ямая соединительная линия 8"/>
          <p:cNvCxnSpPr/>
          <p:nvPr/>
        </p:nvCxnSpPr>
        <p:spPr>
          <a:xfrm rot="16200000" flipH="1">
            <a:off x="372269" y="4604544"/>
            <a:ext cx="2493962" cy="0"/>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5400000">
            <a:off x="2951163" y="5192713"/>
            <a:ext cx="2952750" cy="0"/>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a:off x="7092950" y="2852738"/>
            <a:ext cx="34925" cy="2665412"/>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133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sz="quarter" idx="1"/>
          </p:nvPr>
        </p:nvSpPr>
        <p:spPr>
          <a:xfrm>
            <a:off x="250825" y="260350"/>
            <a:ext cx="8229600" cy="4525963"/>
          </a:xfrm>
        </p:spPr>
        <p:txBody>
          <a:bodyPr/>
          <a:lstStyle/>
          <a:p>
            <a:pPr eaLnBrk="1" hangingPunct="1">
              <a:defRPr/>
            </a:pPr>
            <a:r>
              <a:rPr lang="ru-RU" sz="2000" b="1" u="sng" dirty="0" smtClean="0">
                <a:solidFill>
                  <a:schemeClr val="accent4">
                    <a:lumMod val="75000"/>
                  </a:schemeClr>
                </a:solidFill>
                <a:latin typeface="Segoe Print" pitchFamily="2" charset="0"/>
              </a:rPr>
              <a:t>Дымковская игрушка</a:t>
            </a:r>
            <a:r>
              <a:rPr lang="ru-RU" sz="2000" dirty="0" smtClean="0">
                <a:solidFill>
                  <a:schemeClr val="accent4">
                    <a:lumMod val="75000"/>
                  </a:schemeClr>
                </a:solidFill>
                <a:latin typeface="Segoe Print" pitchFamily="2" charset="0"/>
              </a:rPr>
              <a:t> — искусство рукотворное. Каждая  игрушка уникальна и единственна.</a:t>
            </a:r>
          </a:p>
          <a:p>
            <a:pPr eaLnBrk="1" hangingPunct="1">
              <a:defRPr/>
            </a:pPr>
            <a:r>
              <a:rPr lang="ru-RU" sz="2000" dirty="0" smtClean="0">
                <a:solidFill>
                  <a:schemeClr val="accent4">
                    <a:lumMod val="75000"/>
                  </a:schemeClr>
                </a:solidFill>
                <a:latin typeface="Segoe Print" pitchFamily="2" charset="0"/>
              </a:rPr>
              <a:t> От лепки и до росписи процесс творческий, никогда не повторяющийся. Нет и не может быть двух одинаковых изделий. Каждая роспись производится обычно по черному фону (иногда по красному, синему, зеленому, серебряному) причем мастер работает сразу над несколькими подносами.</a:t>
            </a:r>
          </a:p>
          <a:p>
            <a:pPr eaLnBrk="1" hangingPunct="1">
              <a:defRPr/>
            </a:pPr>
            <a:endParaRPr lang="ru-RU" sz="2000" dirty="0" smtClean="0"/>
          </a:p>
        </p:txBody>
      </p:sp>
      <p:pic>
        <p:nvPicPr>
          <p:cNvPr id="14339" name="Рисунок 3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3062288"/>
            <a:ext cx="16557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Рисунок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9563" y="3213100"/>
            <a:ext cx="15843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entury Schoolbook" pitchFamily="18" charset="0"/>
            </a:endParaRPr>
          </a:p>
        </p:txBody>
      </p:sp>
      <p:pic>
        <p:nvPicPr>
          <p:cNvPr id="14342" name="Рисунок 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3213" y="3284538"/>
            <a:ext cx="3044825"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Прямая соединительная линия 9"/>
          <p:cNvCxnSpPr/>
          <p:nvPr/>
        </p:nvCxnSpPr>
        <p:spPr>
          <a:xfrm rot="16200000" flipH="1">
            <a:off x="-36512" y="4292600"/>
            <a:ext cx="3240087" cy="360363"/>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rot="16200000" flipH="1">
            <a:off x="3059112" y="4221163"/>
            <a:ext cx="3097213" cy="71438"/>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rot="5400000" flipH="1" flipV="1">
            <a:off x="4716463" y="58054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6200000" flipH="1">
            <a:off x="5939632" y="4364831"/>
            <a:ext cx="3097212" cy="7302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randombar(horizontal)">
                                      <p:cBhvr>
                                        <p:cTn id="7" dur="1000"/>
                                        <p:tgtEl>
                                          <p:spTgt spid="14338">
                                            <p:txEl>
                                              <p:pRg st="0" end="0"/>
                                            </p:txEl>
                                          </p:spTgt>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animEffect transition="in" filter="randombar(horizontal)">
                                      <p:cBhvr>
                                        <p:cTn id="11" dur="1000"/>
                                        <p:tgtEl>
                                          <p:spTgt spid="14338">
                                            <p:txEl>
                                              <p:pRg st="1" end="1"/>
                                            </p:txEl>
                                          </p:spTgt>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14339"/>
                                        </p:tgtEl>
                                        <p:attrNameLst>
                                          <p:attrName>style.visibility</p:attrName>
                                        </p:attrNameLst>
                                      </p:cBhvr>
                                      <p:to>
                                        <p:strVal val="visible"/>
                                      </p:to>
                                    </p:set>
                                    <p:anim calcmode="lin" valueType="num">
                                      <p:cBhvr additive="base">
                                        <p:cTn id="15" dur="1000" fill="hold"/>
                                        <p:tgtEl>
                                          <p:spTgt spid="14339"/>
                                        </p:tgtEl>
                                        <p:attrNameLst>
                                          <p:attrName>ppt_x</p:attrName>
                                        </p:attrNameLst>
                                      </p:cBhvr>
                                      <p:tavLst>
                                        <p:tav tm="0">
                                          <p:val>
                                            <p:strVal val="#ppt_x"/>
                                          </p:val>
                                        </p:tav>
                                        <p:tav tm="100000">
                                          <p:val>
                                            <p:strVal val="#ppt_x"/>
                                          </p:val>
                                        </p:tav>
                                      </p:tavLst>
                                    </p:anim>
                                    <p:anim calcmode="lin" valueType="num">
                                      <p:cBhvr additive="base">
                                        <p:cTn id="16" dur="1000" fill="hold"/>
                                        <p:tgtEl>
                                          <p:spTgt spid="1433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4000"/>
                            </p:stCondLst>
                            <p:childTnLst>
                              <p:par>
                                <p:cTn id="23" presetID="2" presetClass="entr" presetSubtype="4" fill="hold" nodeType="after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1000" fill="hold"/>
                                        <p:tgtEl>
                                          <p:spTgt spid="14342"/>
                                        </p:tgtEl>
                                        <p:attrNameLst>
                                          <p:attrName>ppt_x</p:attrName>
                                        </p:attrNameLst>
                                      </p:cBhvr>
                                      <p:tavLst>
                                        <p:tav tm="0">
                                          <p:val>
                                            <p:strVal val="#ppt_x"/>
                                          </p:val>
                                        </p:tav>
                                        <p:tav tm="100000">
                                          <p:val>
                                            <p:strVal val="#ppt_x"/>
                                          </p:val>
                                        </p:tav>
                                      </p:tavLst>
                                    </p:anim>
                                    <p:anim calcmode="lin" valueType="num">
                                      <p:cBhvr additive="base">
                                        <p:cTn id="26" dur="1000" fill="hold"/>
                                        <p:tgtEl>
                                          <p:spTgt spid="1434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0"/>
                            </p:stCondLst>
                            <p:childTnLst>
                              <p:par>
                                <p:cTn id="28" presetID="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ppt_x"/>
                                          </p:val>
                                        </p:tav>
                                        <p:tav tm="100000">
                                          <p:val>
                                            <p:strVal val="#ppt_x"/>
                                          </p:val>
                                        </p:tav>
                                      </p:tavLst>
                                    </p:anim>
                                    <p:anim calcmode="lin" valueType="num">
                                      <p:cBhvr additive="base">
                                        <p:cTn id="31" dur="1000" fill="hold"/>
                                        <p:tgtEl>
                                          <p:spTgt spid="13"/>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6000"/>
                            </p:stCondLst>
                            <p:childTnLst>
                              <p:par>
                                <p:cTn id="33" presetID="2" presetClass="entr" presetSubtype="4" fill="hold" nodeType="afterEffect">
                                  <p:stCondLst>
                                    <p:cond delay="0"/>
                                  </p:stCondLst>
                                  <p:childTnLst>
                                    <p:set>
                                      <p:cBhvr>
                                        <p:cTn id="34" dur="1" fill="hold">
                                          <p:stCondLst>
                                            <p:cond delay="0"/>
                                          </p:stCondLst>
                                        </p:cTn>
                                        <p:tgtEl>
                                          <p:spTgt spid="14340"/>
                                        </p:tgtEl>
                                        <p:attrNameLst>
                                          <p:attrName>style.visibility</p:attrName>
                                        </p:attrNameLst>
                                      </p:cBhvr>
                                      <p:to>
                                        <p:strVal val="visible"/>
                                      </p:to>
                                    </p:set>
                                    <p:anim calcmode="lin" valueType="num">
                                      <p:cBhvr additive="base">
                                        <p:cTn id="35" dur="1000" fill="hold"/>
                                        <p:tgtEl>
                                          <p:spTgt spid="14340"/>
                                        </p:tgtEl>
                                        <p:attrNameLst>
                                          <p:attrName>ppt_x</p:attrName>
                                        </p:attrNameLst>
                                      </p:cBhvr>
                                      <p:tavLst>
                                        <p:tav tm="0">
                                          <p:val>
                                            <p:strVal val="#ppt_x"/>
                                          </p:val>
                                        </p:tav>
                                        <p:tav tm="100000">
                                          <p:val>
                                            <p:strVal val="#ppt_x"/>
                                          </p:val>
                                        </p:tav>
                                      </p:tavLst>
                                    </p:anim>
                                    <p:anim calcmode="lin" valueType="num">
                                      <p:cBhvr additive="base">
                                        <p:cTn id="36" dur="1000" fill="hold"/>
                                        <p:tgtEl>
                                          <p:spTgt spid="14340"/>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7000"/>
                            </p:stCondLst>
                            <p:childTnLst>
                              <p:par>
                                <p:cTn id="38" presetID="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ppt_x"/>
                                          </p:val>
                                        </p:tav>
                                        <p:tav tm="100000">
                                          <p:val>
                                            <p:strVal val="#ppt_x"/>
                                          </p:val>
                                        </p:tav>
                                      </p:tavLst>
                                    </p:anim>
                                    <p:anim calcmode="lin" valueType="num">
                                      <p:cBhvr additive="base">
                                        <p:cTn id="4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sz="quarter" idx="1"/>
          </p:nvPr>
        </p:nvSpPr>
        <p:spPr>
          <a:xfrm>
            <a:off x="323850" y="188913"/>
            <a:ext cx="8229600" cy="4525962"/>
          </a:xfrm>
        </p:spPr>
        <p:txBody>
          <a:bodyPr/>
          <a:lstStyle/>
          <a:p>
            <a:pPr eaLnBrk="1" hangingPunct="1">
              <a:defRPr/>
            </a:pPr>
            <a:endParaRPr lang="ru-RU" sz="2000" b="1" dirty="0" smtClean="0"/>
          </a:p>
          <a:p>
            <a:pPr eaLnBrk="1" hangingPunct="1">
              <a:defRPr/>
            </a:pPr>
            <a:endParaRPr lang="ru-RU" sz="2000" b="1" dirty="0" smtClean="0"/>
          </a:p>
          <a:p>
            <a:pPr eaLnBrk="1" hangingPunct="1">
              <a:defRPr/>
            </a:pPr>
            <a:r>
              <a:rPr lang="ru-RU" sz="2000" dirty="0" smtClean="0">
                <a:solidFill>
                  <a:schemeClr val="accent1">
                    <a:lumMod val="75000"/>
                  </a:schemeClr>
                </a:solidFill>
                <a:latin typeface="Segoe Print" pitchFamily="2" charset="0"/>
              </a:rPr>
              <a:t> </a:t>
            </a:r>
            <a:r>
              <a:rPr lang="ru-RU" sz="2000" u="sng" dirty="0" smtClean="0">
                <a:solidFill>
                  <a:schemeClr val="accent1">
                    <a:lumMod val="75000"/>
                  </a:schemeClr>
                </a:solidFill>
                <a:latin typeface="Segoe Print" pitchFamily="2" charset="0"/>
              </a:rPr>
              <a:t>Хохлома</a:t>
            </a:r>
            <a:r>
              <a:rPr lang="ru-RU" sz="2000" dirty="0" smtClean="0">
                <a:solidFill>
                  <a:schemeClr val="accent1">
                    <a:lumMod val="75000"/>
                  </a:schemeClr>
                </a:solidFill>
                <a:latin typeface="Segoe Print" pitchFamily="2" charset="0"/>
              </a:rPr>
              <a:t> — старинный русский народный промысел, родившийся в XVII веке в округе Нижнего Новгорода.</a:t>
            </a:r>
          </a:p>
          <a:p>
            <a:pPr eaLnBrk="1" hangingPunct="1">
              <a:defRPr/>
            </a:pPr>
            <a:r>
              <a:rPr lang="ru-RU" sz="2000" dirty="0" smtClean="0">
                <a:solidFill>
                  <a:schemeClr val="accent1">
                    <a:lumMod val="75000"/>
                  </a:schemeClr>
                </a:solidFill>
                <a:latin typeface="Segoe Print" pitchFamily="2" charset="0"/>
              </a:rPr>
              <a:t>Хохлома представляет собой декоративную роспись деревянной посуды и мебели, выполненную черным и красным (а также, изредка, зелёным, жёлтым) цветом по золотистому фону. </a:t>
            </a:r>
          </a:p>
          <a:p>
            <a:pPr eaLnBrk="1" hangingPunct="1">
              <a:defRPr/>
            </a:pPr>
            <a:endParaRPr lang="ru-RU" dirty="0" smtClean="0"/>
          </a:p>
        </p:txBody>
      </p:sp>
      <p:pic>
        <p:nvPicPr>
          <p:cNvPr id="15363" name="Рисунок 4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613" y="3429000"/>
            <a:ext cx="4243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p:cNvCxnSpPr/>
          <p:nvPr/>
        </p:nvCxnSpPr>
        <p:spPr>
          <a:xfrm rot="5400000">
            <a:off x="1259682" y="4652169"/>
            <a:ext cx="2735262"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2000"/>
                                        <p:tgtEl>
                                          <p:spTgt spid="15363"/>
                                        </p:tgtEl>
                                      </p:cBhvr>
                                    </p:animEffect>
                                  </p:childTnLst>
                                </p:cTn>
                              </p:par>
                            </p:childTnLst>
                          </p:cTn>
                        </p:par>
                        <p:par>
                          <p:cTn id="8" fill="hold" nodeType="afterGroup">
                            <p:stCondLst>
                              <p:cond delay="2000"/>
                            </p:stCondLst>
                            <p:childTnLst>
                              <p:par>
                                <p:cTn id="9" presetID="16" presetClass="entr" presetSubtype="2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378</TotalTime>
  <Words>652</Words>
  <Application>Microsoft Office PowerPoint</Application>
  <PresentationFormat>Экран (4:3)</PresentationFormat>
  <Paragraphs>61</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Эркер</vt:lpstr>
      <vt:lpstr>ЛОСЕВА ТАТЬЯНА  СИММЕТРИЯ В ЖИВОПИСИ И ДЕКОРАТИВНО-ПРИКЛАДНОМ ИСКУССТВЕ</vt:lpstr>
      <vt:lpstr>Аннотация</vt:lpstr>
      <vt:lpstr>Симметрия</vt:lpstr>
      <vt:lpstr>Симметрия в живописи</vt:lpstr>
      <vt:lpstr>Презентация PowerPoint</vt:lpstr>
      <vt:lpstr>                             Роспись</vt:lpstr>
      <vt:lpstr>                   Городецкая роспись  В нижегородских росписях можно различить два типа — Павловские и городецкие росписи, которыми украшали сундуки, дуги, сани, детскую мебель, донца для прялок и многие мелкие предметы обихода. Городецкий стиль отличается прежде всего содержательностью. Городецкая роспись — русский народный художественный промысел. Существует с середины XIX века в районе города Городец.  </vt:lpstr>
      <vt:lpstr>Презентация PowerPoint</vt:lpstr>
      <vt:lpstr>Презентация PowerPoint</vt:lpstr>
      <vt:lpstr>Презентация PowerPoint</vt:lpstr>
      <vt:lpstr>Декоративно – прикладное искусство</vt:lpstr>
      <vt:lpstr>История развития</vt:lpstr>
      <vt:lpstr>                          Музей декоративно-прикладного искусства </vt:lpstr>
      <vt:lpstr>Разнообразные примеры симметричных предметов декоративно-прикладного искусства</vt:lpstr>
      <vt:lpstr>Примеры техник декоративно-прикладного искусства</vt:lpstr>
      <vt:lpstr>Презентация PowerPoint</vt:lpstr>
      <vt:lpstr>Презентация PowerPoint</vt:lpstr>
      <vt:lpstr>Презентация PowerPoint</vt:lpstr>
      <vt:lpstr>МОИ РАБОТЫ</vt:lpstr>
      <vt:lpstr>Презентация PowerPoint</vt:lpstr>
      <vt:lpstr>Презентация PowerPoint</vt:lpstr>
      <vt:lpstr>Презентация PowerPoint</vt:lpstr>
      <vt:lpstr>Презентация PowerPoint</vt:lpstr>
      <vt:lpstr>Используемые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«Симметрия в жизни человека». Подготовила: Лосева Татьяна 2010 – 2011 год.</dc:title>
  <dc:creator>Acer</dc:creator>
  <cp:lastModifiedBy>Даниил</cp:lastModifiedBy>
  <cp:revision>48</cp:revision>
  <dcterms:created xsi:type="dcterms:W3CDTF">2011-02-20T16:57:00Z</dcterms:created>
  <dcterms:modified xsi:type="dcterms:W3CDTF">2012-12-23T08:59:11Z</dcterms:modified>
</cp:coreProperties>
</file>