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9" r:id="rId2"/>
    <p:sldId id="276" r:id="rId3"/>
    <p:sldId id="260" r:id="rId4"/>
    <p:sldId id="261" r:id="rId5"/>
    <p:sldId id="277" r:id="rId6"/>
    <p:sldId id="278" r:id="rId7"/>
    <p:sldId id="270" r:id="rId8"/>
    <p:sldId id="279" r:id="rId9"/>
    <p:sldId id="280" r:id="rId1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1pPr>
    <a:lvl2pPr marL="431800" indent="-215900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2pPr>
    <a:lvl3pPr marL="647700" indent="-215900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3pPr>
    <a:lvl4pPr marL="863600" indent="-215900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4pPr>
    <a:lvl5pPr marL="1079500" indent="-215900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charset="0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6350" y="1092200"/>
            <a:ext cx="4797425" cy="393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38238" y="5407025"/>
            <a:ext cx="5081587" cy="436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3175" cy="42767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3175" cy="42767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3175" cy="42767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43513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83175" cy="42767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6138" y="255588"/>
            <a:ext cx="2151062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255588"/>
            <a:ext cx="6302375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255588"/>
            <a:ext cx="8605837" cy="11382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1363" y="1597025"/>
            <a:ext cx="4225925" cy="511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9688" y="1597025"/>
            <a:ext cx="4227512" cy="511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0" y="1289050"/>
            <a:ext cx="10080625" cy="1154113"/>
          </a:xfrm>
          <a:prstGeom prst="roundRect">
            <a:avLst>
              <a:gd name="adj" fmla="val 134"/>
            </a:avLst>
          </a:prstGeom>
          <a:gradFill rotWithShape="0">
            <a:gsLst>
              <a:gs pos="0">
                <a:srgbClr val="FFFFFF"/>
              </a:gs>
              <a:gs pos="100000">
                <a:srgbClr val="99CCFF"/>
              </a:gs>
            </a:gsLst>
            <a:lin ang="162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 rot="10800000">
            <a:off x="-1588" y="1588"/>
            <a:ext cx="10080626" cy="1311275"/>
          </a:xfrm>
          <a:prstGeom prst="roundRect">
            <a:avLst>
              <a:gd name="adj" fmla="val 120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0" y="6645275"/>
            <a:ext cx="10080625" cy="914400"/>
          </a:xfrm>
          <a:prstGeom prst="roundRect">
            <a:avLst>
              <a:gd name="adj" fmla="val 171"/>
            </a:avLst>
          </a:prstGeom>
          <a:gradFill rotWithShape="0">
            <a:gsLst>
              <a:gs pos="0">
                <a:srgbClr val="FFFFFF"/>
              </a:gs>
              <a:gs pos="100000">
                <a:srgbClr val="4C19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1028" name="Freeform 4"/>
          <p:cNvSpPr>
            <a:spLocks noChangeArrowheads="1"/>
          </p:cNvSpPr>
          <p:nvPr/>
        </p:nvSpPr>
        <p:spPr bwMode="auto">
          <a:xfrm>
            <a:off x="4370388" y="6753225"/>
            <a:ext cx="5707062" cy="530225"/>
          </a:xfrm>
          <a:custGeom>
            <a:avLst/>
            <a:gdLst/>
            <a:ahLst/>
            <a:cxnLst>
              <a:cxn ang="0">
                <a:pos x="1349" y="785"/>
              </a:cxn>
              <a:cxn ang="0">
                <a:pos x="2233" y="589"/>
              </a:cxn>
              <a:cxn ang="0">
                <a:pos x="4351" y="376"/>
              </a:cxn>
              <a:cxn ang="0">
                <a:pos x="4232" y="191"/>
              </a:cxn>
              <a:cxn ang="0">
                <a:pos x="3042" y="54"/>
              </a:cxn>
              <a:cxn ang="0">
                <a:pos x="7225" y="478"/>
              </a:cxn>
              <a:cxn ang="0">
                <a:pos x="5287" y="631"/>
              </a:cxn>
              <a:cxn ang="0">
                <a:pos x="6234" y="730"/>
              </a:cxn>
              <a:cxn ang="0">
                <a:pos x="7745" y="749"/>
              </a:cxn>
              <a:cxn ang="0">
                <a:pos x="10213" y="873"/>
              </a:cxn>
              <a:cxn ang="0">
                <a:pos x="11073" y="714"/>
              </a:cxn>
              <a:cxn ang="0">
                <a:pos x="12258" y="691"/>
              </a:cxn>
              <a:cxn ang="0">
                <a:pos x="12605" y="703"/>
              </a:cxn>
              <a:cxn ang="0">
                <a:pos x="13575" y="788"/>
              </a:cxn>
              <a:cxn ang="0">
                <a:pos x="14904" y="769"/>
              </a:cxn>
              <a:cxn ang="0">
                <a:pos x="15853" y="703"/>
              </a:cxn>
              <a:cxn ang="0">
                <a:pos x="15853" y="843"/>
              </a:cxn>
              <a:cxn ang="0">
                <a:pos x="12370" y="1062"/>
              </a:cxn>
              <a:cxn ang="0">
                <a:pos x="8566" y="1068"/>
              </a:cxn>
              <a:cxn ang="0">
                <a:pos x="5987" y="1003"/>
              </a:cxn>
              <a:cxn ang="0">
                <a:pos x="4661" y="962"/>
              </a:cxn>
              <a:cxn ang="0">
                <a:pos x="3098" y="1434"/>
              </a:cxn>
              <a:cxn ang="0">
                <a:pos x="2058" y="1198"/>
              </a:cxn>
              <a:cxn ang="0">
                <a:pos x="2898" y="867"/>
              </a:cxn>
              <a:cxn ang="0">
                <a:pos x="1349" y="785"/>
              </a:cxn>
            </a:cxnLst>
            <a:rect l="0" t="0" r="r" b="b"/>
            <a:pathLst>
              <a:path w="15854" h="1471">
                <a:moveTo>
                  <a:pt x="1349" y="785"/>
                </a:moveTo>
                <a:cubicBezTo>
                  <a:pt x="0" y="714"/>
                  <a:pt x="2880" y="741"/>
                  <a:pt x="2233" y="589"/>
                </a:cubicBezTo>
                <a:cubicBezTo>
                  <a:pt x="1586" y="437"/>
                  <a:pt x="4054" y="475"/>
                  <a:pt x="4351" y="376"/>
                </a:cubicBezTo>
                <a:cubicBezTo>
                  <a:pt x="4483" y="332"/>
                  <a:pt x="4406" y="234"/>
                  <a:pt x="4232" y="191"/>
                </a:cubicBezTo>
                <a:cubicBezTo>
                  <a:pt x="4222" y="189"/>
                  <a:pt x="2754" y="108"/>
                  <a:pt x="3042" y="54"/>
                </a:cubicBezTo>
                <a:cubicBezTo>
                  <a:pt x="3330" y="0"/>
                  <a:pt x="7237" y="404"/>
                  <a:pt x="7225" y="478"/>
                </a:cubicBezTo>
                <a:cubicBezTo>
                  <a:pt x="7213" y="552"/>
                  <a:pt x="5287" y="631"/>
                  <a:pt x="5287" y="631"/>
                </a:cubicBezTo>
                <a:lnTo>
                  <a:pt x="6234" y="730"/>
                </a:lnTo>
                <a:lnTo>
                  <a:pt x="7745" y="749"/>
                </a:lnTo>
                <a:lnTo>
                  <a:pt x="10213" y="873"/>
                </a:lnTo>
                <a:cubicBezTo>
                  <a:pt x="10213" y="873"/>
                  <a:pt x="11306" y="690"/>
                  <a:pt x="11073" y="714"/>
                </a:cubicBezTo>
                <a:cubicBezTo>
                  <a:pt x="10840" y="738"/>
                  <a:pt x="12145" y="726"/>
                  <a:pt x="12258" y="691"/>
                </a:cubicBezTo>
                <a:cubicBezTo>
                  <a:pt x="12371" y="656"/>
                  <a:pt x="12594" y="702"/>
                  <a:pt x="12605" y="703"/>
                </a:cubicBezTo>
                <a:cubicBezTo>
                  <a:pt x="13015" y="738"/>
                  <a:pt x="13279" y="777"/>
                  <a:pt x="13575" y="788"/>
                </a:cubicBezTo>
                <a:cubicBezTo>
                  <a:pt x="13871" y="799"/>
                  <a:pt x="14526" y="749"/>
                  <a:pt x="14904" y="769"/>
                </a:cubicBezTo>
                <a:cubicBezTo>
                  <a:pt x="15282" y="789"/>
                  <a:pt x="15853" y="703"/>
                  <a:pt x="15853" y="703"/>
                </a:cubicBezTo>
                <a:lnTo>
                  <a:pt x="15853" y="843"/>
                </a:lnTo>
                <a:cubicBezTo>
                  <a:pt x="15853" y="843"/>
                  <a:pt x="12355" y="1062"/>
                  <a:pt x="12370" y="1062"/>
                </a:cubicBezTo>
                <a:cubicBezTo>
                  <a:pt x="12385" y="1062"/>
                  <a:pt x="8552" y="1068"/>
                  <a:pt x="8566" y="1068"/>
                </a:cubicBezTo>
                <a:cubicBezTo>
                  <a:pt x="8580" y="1068"/>
                  <a:pt x="5987" y="1003"/>
                  <a:pt x="5987" y="1003"/>
                </a:cubicBezTo>
                <a:cubicBezTo>
                  <a:pt x="5987" y="1003"/>
                  <a:pt x="4574" y="973"/>
                  <a:pt x="4661" y="962"/>
                </a:cubicBezTo>
                <a:cubicBezTo>
                  <a:pt x="4748" y="951"/>
                  <a:pt x="3295" y="1470"/>
                  <a:pt x="3098" y="1434"/>
                </a:cubicBezTo>
                <a:cubicBezTo>
                  <a:pt x="2901" y="1398"/>
                  <a:pt x="2087" y="1186"/>
                  <a:pt x="2058" y="1198"/>
                </a:cubicBezTo>
                <a:cubicBezTo>
                  <a:pt x="2029" y="1210"/>
                  <a:pt x="3371" y="892"/>
                  <a:pt x="2898" y="867"/>
                </a:cubicBezTo>
                <a:lnTo>
                  <a:pt x="1349" y="785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99CCFF"/>
              </a:gs>
            </a:gsLst>
            <a:lin ang="16200000" scaled="1"/>
          </a:gra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1029" name="Freeform 5"/>
          <p:cNvSpPr>
            <a:spLocks noChangeArrowheads="1"/>
          </p:cNvSpPr>
          <p:nvPr/>
        </p:nvSpPr>
        <p:spPr bwMode="auto">
          <a:xfrm>
            <a:off x="131763" y="6634163"/>
            <a:ext cx="5762625" cy="381000"/>
          </a:xfrm>
          <a:custGeom>
            <a:avLst/>
            <a:gdLst/>
            <a:ahLst/>
            <a:cxnLst>
              <a:cxn ang="0">
                <a:pos x="0" y="1059"/>
              </a:cxn>
              <a:cxn ang="0">
                <a:pos x="5888" y="840"/>
              </a:cxn>
              <a:cxn ang="0">
                <a:pos x="12768" y="716"/>
              </a:cxn>
              <a:cxn ang="0">
                <a:pos x="16005" y="529"/>
              </a:cxn>
              <a:cxn ang="0">
                <a:pos x="14542" y="311"/>
              </a:cxn>
              <a:cxn ang="0">
                <a:pos x="10651" y="373"/>
              </a:cxn>
              <a:cxn ang="0">
                <a:pos x="8534" y="0"/>
              </a:cxn>
              <a:cxn ang="0">
                <a:pos x="6044" y="311"/>
              </a:cxn>
              <a:cxn ang="0">
                <a:pos x="3554" y="435"/>
              </a:cxn>
              <a:cxn ang="0">
                <a:pos x="1852" y="16"/>
              </a:cxn>
              <a:cxn ang="0">
                <a:pos x="968" y="642"/>
              </a:cxn>
              <a:cxn ang="0">
                <a:pos x="0" y="1059"/>
              </a:cxn>
            </a:cxnLst>
            <a:rect l="0" t="0" r="r" b="b"/>
            <a:pathLst>
              <a:path w="16006" h="1060">
                <a:moveTo>
                  <a:pt x="0" y="1059"/>
                </a:moveTo>
                <a:lnTo>
                  <a:pt x="5888" y="840"/>
                </a:lnTo>
                <a:lnTo>
                  <a:pt x="12768" y="716"/>
                </a:lnTo>
                <a:lnTo>
                  <a:pt x="16005" y="529"/>
                </a:lnTo>
                <a:lnTo>
                  <a:pt x="14542" y="311"/>
                </a:lnTo>
                <a:lnTo>
                  <a:pt x="10651" y="373"/>
                </a:lnTo>
                <a:lnTo>
                  <a:pt x="8534" y="0"/>
                </a:lnTo>
                <a:lnTo>
                  <a:pt x="6044" y="311"/>
                </a:lnTo>
                <a:lnTo>
                  <a:pt x="3554" y="435"/>
                </a:lnTo>
                <a:lnTo>
                  <a:pt x="1852" y="16"/>
                </a:lnTo>
                <a:lnTo>
                  <a:pt x="968" y="642"/>
                </a:lnTo>
                <a:lnTo>
                  <a:pt x="0" y="1059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4C1900"/>
              </a:gs>
            </a:gsLst>
            <a:lin ang="5400000" scaled="1"/>
          </a:gra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2108200" y="6788150"/>
            <a:ext cx="2260600" cy="233363"/>
          </a:xfrm>
          <a:custGeom>
            <a:avLst/>
            <a:gdLst/>
            <a:ahLst/>
            <a:cxnLst>
              <a:cxn ang="0">
                <a:pos x="0" y="648"/>
              </a:cxn>
              <a:cxn ang="0">
                <a:pos x="1082" y="608"/>
              </a:cxn>
              <a:cxn ang="0">
                <a:pos x="4615" y="545"/>
              </a:cxn>
              <a:cxn ang="0">
                <a:pos x="6278" y="449"/>
              </a:cxn>
              <a:cxn ang="0">
                <a:pos x="5527" y="353"/>
              </a:cxn>
              <a:cxn ang="0">
                <a:pos x="3469" y="43"/>
              </a:cxn>
              <a:cxn ang="0">
                <a:pos x="2533" y="569"/>
              </a:cxn>
              <a:cxn ang="0">
                <a:pos x="1260" y="0"/>
              </a:cxn>
              <a:cxn ang="0">
                <a:pos x="232" y="339"/>
              </a:cxn>
              <a:cxn ang="0">
                <a:pos x="0" y="648"/>
              </a:cxn>
            </a:cxnLst>
            <a:rect l="0" t="0" r="r" b="b"/>
            <a:pathLst>
              <a:path w="6279" h="649">
                <a:moveTo>
                  <a:pt x="0" y="648"/>
                </a:moveTo>
                <a:lnTo>
                  <a:pt x="1082" y="608"/>
                </a:lnTo>
                <a:lnTo>
                  <a:pt x="4615" y="545"/>
                </a:lnTo>
                <a:lnTo>
                  <a:pt x="6278" y="449"/>
                </a:lnTo>
                <a:lnTo>
                  <a:pt x="5527" y="353"/>
                </a:lnTo>
                <a:lnTo>
                  <a:pt x="3469" y="43"/>
                </a:lnTo>
                <a:lnTo>
                  <a:pt x="2533" y="569"/>
                </a:lnTo>
                <a:lnTo>
                  <a:pt x="1260" y="0"/>
                </a:lnTo>
                <a:lnTo>
                  <a:pt x="232" y="339"/>
                </a:lnTo>
                <a:lnTo>
                  <a:pt x="0" y="648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4C1900"/>
              </a:gs>
            </a:gsLst>
            <a:lin ang="5400000" scaled="1"/>
          </a:gra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0" y="6678613"/>
            <a:ext cx="5894388" cy="717550"/>
          </a:xfrm>
          <a:custGeom>
            <a:avLst/>
            <a:gdLst/>
            <a:ahLst/>
            <a:cxnLst>
              <a:cxn ang="0">
                <a:pos x="0" y="1447"/>
              </a:cxn>
              <a:cxn ang="0">
                <a:pos x="10739" y="1585"/>
              </a:cxn>
              <a:cxn ang="0">
                <a:pos x="14785" y="1834"/>
              </a:cxn>
              <a:cxn ang="0">
                <a:pos x="16373" y="1990"/>
              </a:cxn>
              <a:cxn ang="0">
                <a:pos x="15097" y="1523"/>
              </a:cxn>
              <a:cxn ang="0">
                <a:pos x="12357" y="994"/>
              </a:cxn>
              <a:cxn ang="0">
                <a:pos x="7377" y="745"/>
              </a:cxn>
              <a:cxn ang="0">
                <a:pos x="4762" y="0"/>
              </a:cxn>
              <a:cxn ang="0">
                <a:pos x="2490" y="776"/>
              </a:cxn>
              <a:cxn ang="0">
                <a:pos x="0" y="1299"/>
              </a:cxn>
              <a:cxn ang="0">
                <a:pos x="0" y="1447"/>
              </a:cxn>
            </a:cxnLst>
            <a:rect l="0" t="0" r="r" b="b"/>
            <a:pathLst>
              <a:path w="16374" h="1991">
                <a:moveTo>
                  <a:pt x="0" y="1447"/>
                </a:moveTo>
                <a:lnTo>
                  <a:pt x="10739" y="1585"/>
                </a:lnTo>
                <a:lnTo>
                  <a:pt x="14785" y="1834"/>
                </a:lnTo>
                <a:lnTo>
                  <a:pt x="16373" y="1990"/>
                </a:lnTo>
                <a:lnTo>
                  <a:pt x="15097" y="1523"/>
                </a:lnTo>
                <a:lnTo>
                  <a:pt x="12357" y="994"/>
                </a:lnTo>
                <a:lnTo>
                  <a:pt x="7377" y="745"/>
                </a:lnTo>
                <a:lnTo>
                  <a:pt x="4762" y="0"/>
                </a:lnTo>
                <a:lnTo>
                  <a:pt x="2490" y="776"/>
                </a:lnTo>
                <a:lnTo>
                  <a:pt x="0" y="1299"/>
                </a:lnTo>
                <a:lnTo>
                  <a:pt x="0" y="1447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4C1900"/>
              </a:gs>
            </a:gsLst>
            <a:lin ang="5400000" scaled="1"/>
          </a:gra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a typeface="+mn-ea"/>
            </a:endParaRPr>
          </a:p>
        </p:txBody>
      </p:sp>
      <p:sp>
        <p:nvSpPr>
          <p:cNvPr id="1033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255588"/>
            <a:ext cx="8605837" cy="1138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34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597025"/>
            <a:ext cx="8605837" cy="5110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+mj-lt"/>
          <a:ea typeface="Lucida Sans Unicode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1536700" indent="-2159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6pPr>
      <a:lvl7pPr marL="1993900" indent="-2159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7pPr>
      <a:lvl8pPr marL="2451100" indent="-2159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8pPr>
      <a:lvl9pPr marL="2908300" indent="-2159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9pPr>
    </p:titleStyle>
    <p:bodyStyle>
      <a:lvl1pPr marL="395288" indent="-323850" algn="l" defTabSz="449263" rtl="0" eaLnBrk="0" fontAlgn="base" hangingPunct="0">
        <a:spcBef>
          <a:spcPct val="0"/>
        </a:spcBef>
        <a:spcAft>
          <a:spcPts val="1425"/>
        </a:spcAft>
        <a:buClr>
          <a:srgbClr val="000000"/>
        </a:buClr>
        <a:buSzPct val="107000"/>
        <a:buFont typeface="StarSymbol" charset="0"/>
        <a:buBlip>
          <a:blip r:embed="rId14"/>
        </a:buBlip>
        <a:defRPr sz="3200">
          <a:solidFill>
            <a:srgbClr val="000000"/>
          </a:solidFill>
          <a:latin typeface="+mn-lt"/>
          <a:ea typeface="Lucida Sans Unicode" charset="0"/>
          <a:cs typeface="+mn-cs"/>
        </a:defRPr>
      </a:lvl1pPr>
      <a:lvl2pPr marL="790575" indent="-287338" algn="l" defTabSz="449263" rtl="0" eaLnBrk="0" fontAlgn="base" hangingPunct="0">
        <a:spcBef>
          <a:spcPct val="0"/>
        </a:spcBef>
        <a:spcAft>
          <a:spcPts val="1138"/>
        </a:spcAft>
        <a:buClr>
          <a:srgbClr val="000000"/>
        </a:buClr>
        <a:buSzPct val="124000"/>
        <a:buFont typeface="StarSymbol" charset="0"/>
        <a:buBlip>
          <a:blip r:embed="rId15"/>
        </a:buBlip>
        <a:defRPr sz="28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126000"/>
        <a:buFont typeface="StarSymbol" charset="0"/>
        <a:buBlip>
          <a:blip r:embed="rId14"/>
        </a:buBlip>
        <a:defRPr sz="24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92000"/>
        <a:buFont typeface="StarSymbol" charset="0"/>
        <a:buBlip>
          <a:blip r:embed="rId16"/>
        </a:buBlip>
        <a:defRPr sz="20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112000"/>
        <a:buFont typeface="StarSymbol" charset="0"/>
        <a:buBlip>
          <a:blip r:embed="rId17"/>
        </a:buBlip>
        <a:defRPr sz="20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2616200" indent="-215900" algn="l" defTabSz="449263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112000"/>
        <a:buFont typeface="StarSymbol" charset="0"/>
        <a:buBlip>
          <a:blip r:embed="rId17"/>
        </a:buBlip>
        <a:defRPr sz="2000">
          <a:solidFill>
            <a:srgbClr val="000000"/>
          </a:solidFill>
          <a:latin typeface="+mn-lt"/>
          <a:cs typeface="+mn-cs"/>
        </a:defRPr>
      </a:lvl6pPr>
      <a:lvl7pPr marL="3073400" indent="-215900" algn="l" defTabSz="449263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112000"/>
        <a:buFont typeface="StarSymbol" charset="0"/>
        <a:buBlip>
          <a:blip r:embed="rId17"/>
        </a:buBlip>
        <a:defRPr sz="2000">
          <a:solidFill>
            <a:srgbClr val="000000"/>
          </a:solidFill>
          <a:latin typeface="+mn-lt"/>
          <a:cs typeface="+mn-cs"/>
        </a:defRPr>
      </a:lvl7pPr>
      <a:lvl8pPr marL="3530600" indent="-215900" algn="l" defTabSz="449263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112000"/>
        <a:buFont typeface="StarSymbol" charset="0"/>
        <a:buBlip>
          <a:blip r:embed="rId17"/>
        </a:buBlip>
        <a:defRPr sz="2000">
          <a:solidFill>
            <a:srgbClr val="000000"/>
          </a:solidFill>
          <a:latin typeface="+mn-lt"/>
          <a:cs typeface="+mn-cs"/>
        </a:defRPr>
      </a:lvl8pPr>
      <a:lvl9pPr marL="3987800" indent="-215900" algn="l" defTabSz="449263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112000"/>
        <a:buFont typeface="StarSymbol" charset="0"/>
        <a:buBlip>
          <a:blip r:embed="rId17"/>
        </a:buBlip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754032" y="993755"/>
            <a:ext cx="8607425" cy="2082800"/>
          </a:xfrm>
        </p:spPr>
        <p:txBody>
          <a:bodyPr/>
          <a:lstStyle/>
          <a:p>
            <a:pPr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6000" dirty="0" smtClean="0"/>
              <a:t>«</a:t>
            </a:r>
            <a:r>
              <a:rPr lang="en-GB" sz="6000" dirty="0" err="1" smtClean="0"/>
              <a:t>Полезные</a:t>
            </a:r>
            <a:r>
              <a:rPr lang="en-GB" sz="6000" dirty="0" smtClean="0"/>
              <a:t> </a:t>
            </a:r>
            <a:r>
              <a:rPr lang="en-GB" sz="6000" dirty="0" err="1" smtClean="0"/>
              <a:t>ископаемые</a:t>
            </a:r>
            <a:r>
              <a:rPr lang="en-GB" sz="6000" dirty="0" smtClean="0"/>
              <a:t>»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54098" y="2279639"/>
            <a:ext cx="842968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000" dirty="0" err="1" smtClean="0">
                <a:solidFill>
                  <a:srgbClr val="FF0000"/>
                </a:solidFill>
              </a:rPr>
              <a:t>Подумай</a:t>
            </a:r>
            <a:r>
              <a:rPr lang="en-GB" sz="4000" dirty="0" smtClean="0">
                <a:solidFill>
                  <a:srgbClr val="FF0000"/>
                </a:solidFill>
              </a:rPr>
              <a:t>,</a:t>
            </a:r>
            <a:r>
              <a:rPr lang="en-GB" sz="4000" dirty="0" smtClean="0"/>
              <a:t> </a:t>
            </a:r>
          </a:p>
          <a:p>
            <a: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000" dirty="0" err="1" smtClean="0"/>
              <a:t>что</a:t>
            </a:r>
            <a:r>
              <a:rPr lang="en-GB" sz="4000" dirty="0" smtClean="0"/>
              <a:t> </a:t>
            </a:r>
            <a:r>
              <a:rPr lang="en-GB" sz="4000" dirty="0" err="1" smtClean="0"/>
              <a:t>такое</a:t>
            </a:r>
            <a:r>
              <a:rPr lang="en-GB" sz="4000" dirty="0" smtClean="0"/>
              <a:t> </a:t>
            </a:r>
            <a:r>
              <a:rPr lang="en-GB" sz="4000" dirty="0" err="1" smtClean="0"/>
              <a:t>полезные</a:t>
            </a:r>
            <a:r>
              <a:rPr lang="en-GB" sz="4000" dirty="0" smtClean="0"/>
              <a:t> </a:t>
            </a:r>
            <a:r>
              <a:rPr lang="en-GB" sz="4000" dirty="0" err="1" smtClean="0"/>
              <a:t>ископаемые</a:t>
            </a:r>
            <a:r>
              <a:rPr lang="ru-RU" sz="4000" dirty="0" smtClean="0"/>
              <a:t>?</a:t>
            </a:r>
            <a:r>
              <a:rPr lang="en-GB" dirty="0" smtClean="0"/>
              <a:t>.</a:t>
            </a:r>
            <a:endParaRPr lang="en-GB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subTitle"/>
          </p:nvPr>
        </p:nvSpPr>
        <p:spPr>
          <a:xfrm>
            <a:off x="720725" y="1260475"/>
            <a:ext cx="8607425" cy="5118100"/>
          </a:xfrm>
        </p:spPr>
        <p:txBody>
          <a:bodyPr/>
          <a:lstStyle/>
          <a:p>
            <a:pPr algn="l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smtClean="0"/>
              <a:t>  </a:t>
            </a:r>
            <a:r>
              <a:rPr lang="en-GB" sz="4000" dirty="0" smtClean="0"/>
              <a:t> </a:t>
            </a:r>
            <a:r>
              <a:rPr lang="en-GB" sz="4000" b="1" dirty="0" err="1" smtClean="0">
                <a:solidFill>
                  <a:schemeClr val="accent2"/>
                </a:solidFill>
              </a:rPr>
              <a:t>Полезные</a:t>
            </a:r>
            <a:r>
              <a:rPr lang="en-GB" sz="4000" b="1" dirty="0" smtClean="0">
                <a:solidFill>
                  <a:schemeClr val="accent2"/>
                </a:solidFill>
              </a:rPr>
              <a:t> </a:t>
            </a:r>
            <a:r>
              <a:rPr lang="en-GB" sz="4000" b="1" dirty="0" err="1" smtClean="0">
                <a:solidFill>
                  <a:schemeClr val="accent2"/>
                </a:solidFill>
              </a:rPr>
              <a:t>ископаемые</a:t>
            </a:r>
            <a:r>
              <a:rPr lang="en-GB" sz="4000" b="1" dirty="0" smtClean="0">
                <a:solidFill>
                  <a:schemeClr val="accent2"/>
                </a:solidFill>
              </a:rPr>
              <a:t> </a:t>
            </a:r>
            <a:r>
              <a:rPr lang="en-GB" sz="4000" dirty="0" smtClean="0"/>
              <a:t>— </a:t>
            </a:r>
            <a:r>
              <a:rPr lang="en-GB" sz="4000" dirty="0" err="1" smtClean="0"/>
              <a:t>это</a:t>
            </a:r>
            <a:r>
              <a:rPr lang="en-GB" sz="4000" dirty="0" smtClean="0"/>
              <a:t> </a:t>
            </a:r>
            <a:r>
              <a:rPr lang="en-GB" sz="4000" dirty="0" err="1" smtClean="0"/>
              <a:t>горные</a:t>
            </a:r>
            <a:r>
              <a:rPr lang="en-GB" sz="4000" dirty="0" smtClean="0"/>
              <a:t> </a:t>
            </a:r>
            <a:r>
              <a:rPr lang="en-GB" sz="4000" dirty="0" err="1" smtClean="0"/>
              <a:t>породы</a:t>
            </a:r>
            <a:r>
              <a:rPr lang="en-GB" sz="4000" dirty="0" smtClean="0"/>
              <a:t> и </a:t>
            </a:r>
            <a:r>
              <a:rPr lang="en-GB" sz="4000" dirty="0" err="1" smtClean="0"/>
              <a:t>минералы</a:t>
            </a:r>
            <a:r>
              <a:rPr lang="en-GB" sz="4000" dirty="0" smtClean="0"/>
              <a:t>, </a:t>
            </a:r>
            <a:r>
              <a:rPr lang="en-GB" sz="4000" dirty="0" err="1" smtClean="0"/>
              <a:t>которые</a:t>
            </a:r>
            <a:r>
              <a:rPr lang="en-GB" sz="4000" dirty="0" smtClean="0"/>
              <a:t> </a:t>
            </a:r>
            <a:r>
              <a:rPr lang="en-GB" sz="4000" dirty="0" err="1" smtClean="0"/>
              <a:t>человек</a:t>
            </a:r>
            <a:r>
              <a:rPr lang="en-GB" sz="4000" dirty="0" smtClean="0"/>
              <a:t> </a:t>
            </a:r>
            <a:r>
              <a:rPr lang="en-GB" sz="4000" dirty="0" err="1" smtClean="0"/>
              <a:t>использует</a:t>
            </a:r>
            <a:r>
              <a:rPr lang="en-GB" sz="4000" dirty="0" smtClean="0"/>
              <a:t> в </a:t>
            </a:r>
            <a:r>
              <a:rPr lang="en-GB" sz="4000" dirty="0" err="1" smtClean="0"/>
              <a:t>хозяйстве</a:t>
            </a:r>
            <a:r>
              <a:rPr lang="en-GB" sz="4000" dirty="0" smtClean="0"/>
              <a:t>.</a:t>
            </a:r>
          </a:p>
          <a:p>
            <a:pPr algn="l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000" dirty="0" smtClean="0"/>
              <a:t>   </a:t>
            </a:r>
            <a:r>
              <a:rPr lang="en-GB" sz="4000" dirty="0" err="1" smtClean="0"/>
              <a:t>Одни</a:t>
            </a:r>
            <a:r>
              <a:rPr lang="en-GB" sz="4000" dirty="0" smtClean="0"/>
              <a:t> </a:t>
            </a:r>
            <a:r>
              <a:rPr lang="en-GB" sz="4000" dirty="0" err="1" smtClean="0"/>
              <a:t>используются</a:t>
            </a:r>
            <a:r>
              <a:rPr lang="en-GB" sz="4000" dirty="0" smtClean="0"/>
              <a:t> в </a:t>
            </a:r>
            <a:r>
              <a:rPr lang="en-GB" sz="4000" dirty="0" err="1" smtClean="0"/>
              <a:t>строительстве</a:t>
            </a:r>
            <a:r>
              <a:rPr lang="en-GB" sz="4000" dirty="0" smtClean="0"/>
              <a:t>, </a:t>
            </a:r>
            <a:r>
              <a:rPr lang="en-GB" sz="4000" dirty="0" err="1" smtClean="0"/>
              <a:t>другие</a:t>
            </a:r>
            <a:r>
              <a:rPr lang="en-GB" sz="4000" dirty="0" smtClean="0"/>
              <a:t> </a:t>
            </a:r>
            <a:r>
              <a:rPr lang="en-GB" sz="4000" dirty="0" err="1" smtClean="0"/>
              <a:t>служат</a:t>
            </a:r>
            <a:r>
              <a:rPr lang="en-GB" sz="4000" dirty="0" smtClean="0"/>
              <a:t> </a:t>
            </a:r>
            <a:r>
              <a:rPr lang="en-GB" sz="4000" dirty="0" err="1" smtClean="0"/>
              <a:t>топливом</a:t>
            </a:r>
            <a:r>
              <a:rPr lang="en-GB" sz="4000" dirty="0" smtClean="0"/>
              <a:t>, </a:t>
            </a:r>
            <a:r>
              <a:rPr lang="en-GB" sz="4000" dirty="0" err="1" smtClean="0"/>
              <a:t>из</a:t>
            </a:r>
            <a:r>
              <a:rPr lang="en-GB" sz="4000" dirty="0" smtClean="0"/>
              <a:t> </a:t>
            </a:r>
            <a:r>
              <a:rPr lang="en-GB" sz="4000" dirty="0" err="1" smtClean="0"/>
              <a:t>третьих</a:t>
            </a:r>
            <a:r>
              <a:rPr lang="en-GB" sz="4000" dirty="0" smtClean="0"/>
              <a:t> </a:t>
            </a:r>
            <a:r>
              <a:rPr lang="en-GB" sz="4000" dirty="0" err="1" smtClean="0"/>
              <a:t>получают</a:t>
            </a:r>
            <a:r>
              <a:rPr lang="en-GB" sz="4000" dirty="0" smtClean="0"/>
              <a:t> </a:t>
            </a:r>
            <a:r>
              <a:rPr lang="en-GB" sz="4000" dirty="0" err="1" smtClean="0"/>
              <a:t>металлы</a:t>
            </a:r>
            <a:r>
              <a:rPr lang="en-GB" sz="4000" dirty="0" smtClean="0"/>
              <a:t>.</a:t>
            </a:r>
          </a:p>
          <a:p>
            <a:pPr algn="l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000" dirty="0" smtClean="0"/>
              <a:t>   </a:t>
            </a:r>
            <a:r>
              <a:rPr lang="en-GB" sz="4000" dirty="0" err="1" smtClean="0"/>
              <a:t>Полезные</a:t>
            </a:r>
            <a:r>
              <a:rPr lang="en-GB" sz="4000" dirty="0" smtClean="0"/>
              <a:t> </a:t>
            </a:r>
            <a:r>
              <a:rPr lang="en-GB" sz="4000" dirty="0" err="1" smtClean="0"/>
              <a:t>ископаемые</a:t>
            </a:r>
            <a:r>
              <a:rPr lang="en-GB" sz="4000" dirty="0" smtClean="0"/>
              <a:t> — </a:t>
            </a:r>
            <a:r>
              <a:rPr lang="en-GB" sz="4000" dirty="0" err="1" smtClean="0"/>
              <a:t>огромное</a:t>
            </a:r>
            <a:r>
              <a:rPr lang="en-GB" sz="4000" dirty="0" smtClean="0"/>
              <a:t> </a:t>
            </a:r>
            <a:r>
              <a:rPr lang="en-GB" sz="4000" dirty="0" err="1" smtClean="0"/>
              <a:t>бесценное</a:t>
            </a:r>
            <a:r>
              <a:rPr lang="en-GB" sz="4000" dirty="0" smtClean="0"/>
              <a:t> </a:t>
            </a:r>
            <a:r>
              <a:rPr lang="en-GB" sz="4000" dirty="0" err="1" smtClean="0"/>
              <a:t>богатство</a:t>
            </a:r>
            <a:r>
              <a:rPr lang="en-GB" sz="4000" dirty="0" smtClean="0"/>
              <a:t> </a:t>
            </a:r>
            <a:r>
              <a:rPr lang="en-GB" sz="4000" dirty="0" err="1" smtClean="0"/>
              <a:t>Земли</a:t>
            </a:r>
            <a:r>
              <a:rPr lang="en-GB" sz="4000" dirty="0" smtClean="0"/>
              <a:t>.</a:t>
            </a:r>
          </a:p>
          <a:p>
            <a:pPr algn="l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000" dirty="0" smtClean="0"/>
              <a:t> 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0325" y="0"/>
            <a:ext cx="10140950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1222" y="2136763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 где в Волгоградской области есть полезные ископаемые?</a:t>
            </a:r>
            <a:endParaRPr lang="ru-RU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3f1e5_585ffe9f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10080624" cy="755967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subTitle"/>
          </p:nvPr>
        </p:nvSpPr>
        <p:spPr>
          <a:xfrm>
            <a:off x="682594" y="1779573"/>
            <a:ext cx="8607425" cy="4679950"/>
          </a:xfrm>
        </p:spPr>
        <p:txBody>
          <a:bodyPr/>
          <a:lstStyle/>
          <a:p>
            <a:pPr algn="l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/>
              <a:t>   </a:t>
            </a:r>
          </a:p>
          <a:p>
            <a:pPr algn="l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/>
              <a:t>Чтобы побольше узнать об этом мы разделимся на группы:</a:t>
            </a:r>
          </a:p>
          <a:p>
            <a:pPr algn="l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2800" dirty="0" smtClean="0"/>
          </a:p>
          <a:p>
            <a:pPr algn="l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b="1" dirty="0" smtClean="0"/>
              <a:t>1 </a:t>
            </a:r>
            <a:r>
              <a:rPr lang="ru-RU" sz="2800" b="1" dirty="0" smtClean="0"/>
              <a:t>группа</a:t>
            </a:r>
            <a:r>
              <a:rPr lang="en-GB" sz="2800" b="1" dirty="0" smtClean="0"/>
              <a:t> – </a:t>
            </a:r>
            <a:r>
              <a:rPr lang="ru-RU" sz="2800" b="1" dirty="0" smtClean="0"/>
              <a:t>Почему в </a:t>
            </a:r>
            <a:r>
              <a:rPr lang="ru-RU" sz="2800" b="1" dirty="0" err="1" smtClean="0"/>
              <a:t>Волгорадской</a:t>
            </a:r>
            <a:r>
              <a:rPr lang="ru-RU" sz="2800" b="1" dirty="0" smtClean="0"/>
              <a:t> области преобладают такие полезные ископаемые, как нефть и газ?</a:t>
            </a:r>
            <a:endParaRPr lang="en-GB" sz="2800" b="1" dirty="0" smtClean="0"/>
          </a:p>
          <a:p>
            <a:pPr algn="l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b="1" dirty="0" smtClean="0"/>
              <a:t>2 </a:t>
            </a:r>
            <a:r>
              <a:rPr lang="ru-RU" sz="2800" b="1" dirty="0" smtClean="0"/>
              <a:t>группа</a:t>
            </a:r>
            <a:r>
              <a:rPr lang="en-GB" sz="2800" b="1" dirty="0" smtClean="0"/>
              <a:t> -</a:t>
            </a:r>
            <a:r>
              <a:rPr lang="ru-RU" sz="2800" b="1" dirty="0" smtClean="0"/>
              <a:t>  Какие факторы последуют исчезновению нефти и газа в Волгоградской области?</a:t>
            </a:r>
            <a:r>
              <a:rPr lang="en-GB" sz="2800" b="1" dirty="0" smtClean="0"/>
              <a:t> </a:t>
            </a:r>
          </a:p>
          <a:p>
            <a:pPr algn="l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b="1" dirty="0" smtClean="0"/>
              <a:t>3 </a:t>
            </a:r>
            <a:r>
              <a:rPr lang="ru-RU" sz="2800" b="1" dirty="0" smtClean="0"/>
              <a:t>группа</a:t>
            </a:r>
            <a:r>
              <a:rPr lang="en-GB" sz="2800" b="1" dirty="0" smtClean="0"/>
              <a:t> </a:t>
            </a:r>
            <a:r>
              <a:rPr lang="ru-RU" sz="2800" b="1" dirty="0" smtClean="0"/>
              <a:t> - Почему полезные ископаемые чаще всего называют </a:t>
            </a:r>
            <a:r>
              <a:rPr lang="ru-RU" sz="2800" b="1" dirty="0" err="1" smtClean="0"/>
              <a:t>исчерпаемыми</a:t>
            </a:r>
            <a:r>
              <a:rPr lang="ru-RU" sz="2800" b="1" dirty="0" smtClean="0"/>
              <a:t>?</a:t>
            </a:r>
          </a:p>
          <a:p>
            <a:pPr algn="l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b="1" dirty="0" smtClean="0"/>
              <a:t>4 </a:t>
            </a:r>
            <a:r>
              <a:rPr lang="ru-RU" sz="2800" b="1" dirty="0" smtClean="0"/>
              <a:t>группа</a:t>
            </a:r>
            <a:r>
              <a:rPr lang="en-GB" sz="2800" b="1" dirty="0" smtClean="0"/>
              <a:t> -</a:t>
            </a:r>
            <a:r>
              <a:rPr lang="ru-RU" sz="2800" b="1" dirty="0" smtClean="0"/>
              <a:t> Как приостановить исчезновение полезных ископаемых?</a:t>
            </a:r>
          </a:p>
          <a:p>
            <a:pPr algn="l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 dirty="0" smtClean="0"/>
              <a:t>5 группа - Что может заменить природные ресурсы?</a:t>
            </a:r>
            <a:endParaRPr lang="en-GB" sz="2800" b="1" dirty="0" smtClean="0"/>
          </a:p>
          <a:p>
            <a:pPr algn="l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3200" dirty="0" smtClean="0"/>
          </a:p>
          <a:p>
            <a:pPr algn="l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3200" dirty="0" smtClean="0"/>
          </a:p>
          <a:p>
            <a:pPr algn="l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3200" dirty="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2594" y="279375"/>
            <a:ext cx="8607425" cy="619125"/>
          </a:xfrm>
        </p:spPr>
        <p:txBody>
          <a:bodyPr/>
          <a:lstStyle/>
          <a:p>
            <a:pPr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accent2"/>
                </a:solidFill>
              </a:rPr>
              <a:t>Практическая работа</a:t>
            </a:r>
            <a:endParaRPr lang="en-GB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В результате проекта мы: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5470" y="1922449"/>
            <a:ext cx="86439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Посетим одно из крупнейших месторождений полезных ископаемых в Волгоградской области  и сделаем брошюру о том как нужно экономить полезные ископаемые</a:t>
            </a:r>
            <a:endParaRPr lang="ru-RU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156" y="422251"/>
            <a:ext cx="89297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</a:rPr>
              <a:t>Для того, чтобы получить нужный результат необходимо: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1) провести исследование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2) обсудить полученные </a:t>
            </a:r>
            <a:br>
              <a:rPr lang="ru-RU" sz="3200" dirty="0" smtClean="0"/>
            </a:br>
            <a:r>
              <a:rPr lang="ru-RU" sz="3200" dirty="0" smtClean="0"/>
              <a:t>результаты исследования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3) поместить месторождение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4) написать и опубликовать брошюру</a:t>
            </a:r>
            <a:endParaRPr lang="ru-RU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165</Words>
  <Application>Microsoft Office PowerPoint</Application>
  <PresentationFormat>Произвольный</PresentationFormat>
  <Paragraphs>21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«Полезные ископаемые»</vt:lpstr>
      <vt:lpstr>Слайд 2</vt:lpstr>
      <vt:lpstr>Слайд 3</vt:lpstr>
      <vt:lpstr>Слайд 4</vt:lpstr>
      <vt:lpstr>Слайд 5</vt:lpstr>
      <vt:lpstr>Слайд 6</vt:lpstr>
      <vt:lpstr>Практическая работа</vt:lpstr>
      <vt:lpstr>В результате проекта мы: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мир. 3 класс.  Полезные ископаемые.</dc:title>
  <dc:creator>ASUS</dc:creator>
  <cp:lastModifiedBy>1</cp:lastModifiedBy>
  <cp:revision>15</cp:revision>
  <dcterms:modified xsi:type="dcterms:W3CDTF">2012-12-20T19:00:12Z</dcterms:modified>
</cp:coreProperties>
</file>