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9"/>
  </p:notesMasterIdLst>
  <p:sldIdLst>
    <p:sldId id="256" r:id="rId2"/>
    <p:sldId id="274" r:id="rId3"/>
    <p:sldId id="257" r:id="rId4"/>
    <p:sldId id="258" r:id="rId5"/>
    <p:sldId id="260" r:id="rId6"/>
    <p:sldId id="273" r:id="rId7"/>
    <p:sldId id="269" r:id="rId8"/>
    <p:sldId id="259" r:id="rId9"/>
    <p:sldId id="272" r:id="rId10"/>
    <p:sldId id="261" r:id="rId11"/>
    <p:sldId id="262" r:id="rId12"/>
    <p:sldId id="263" r:id="rId13"/>
    <p:sldId id="264" r:id="rId14"/>
    <p:sldId id="270" r:id="rId15"/>
    <p:sldId id="271" r:id="rId16"/>
    <p:sldId id="275" r:id="rId17"/>
    <p:sldId id="267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82C76E-AFB4-4D9C-BCDB-A7808AFBC880}" type="datetimeFigureOut">
              <a:rPr lang="ru-RU" smtClean="0"/>
              <a:pPr/>
              <a:t>03.03.2012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88286C-DB6C-4A53-AED9-739F9C99AFE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88286C-DB6C-4A53-AED9-739F9C99AFE2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B18AB-161C-4AE2-B396-5D09AE571F7A}" type="datetimeFigureOut">
              <a:rPr lang="ru-RU" smtClean="0"/>
              <a:pPr/>
              <a:t>03.03.2012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DC434C2-F797-40D4-9222-5B14892145C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B18AB-161C-4AE2-B396-5D09AE571F7A}" type="datetimeFigureOut">
              <a:rPr lang="ru-RU" smtClean="0"/>
              <a:pPr/>
              <a:t>03.03.2012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434C2-F797-40D4-9222-5B14892145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B18AB-161C-4AE2-B396-5D09AE571F7A}" type="datetimeFigureOut">
              <a:rPr lang="ru-RU" smtClean="0"/>
              <a:pPr/>
              <a:t>03.03.2012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434C2-F797-40D4-9222-5B14892145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7CB18AB-161C-4AE2-B396-5D09AE571F7A}" type="datetimeFigureOut">
              <a:rPr lang="ru-RU" smtClean="0"/>
              <a:pPr/>
              <a:t>03.03.2012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DDC434C2-F797-40D4-9222-5B14892145C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B18AB-161C-4AE2-B396-5D09AE571F7A}" type="datetimeFigureOut">
              <a:rPr lang="ru-RU" smtClean="0"/>
              <a:pPr/>
              <a:t>03.03.2012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434C2-F797-40D4-9222-5B14892145C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B18AB-161C-4AE2-B396-5D09AE571F7A}" type="datetimeFigureOut">
              <a:rPr lang="ru-RU" smtClean="0"/>
              <a:pPr/>
              <a:t>03.03.2012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434C2-F797-40D4-9222-5B14892145C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434C2-F797-40D4-9222-5B14892145C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B18AB-161C-4AE2-B396-5D09AE571F7A}" type="datetimeFigureOut">
              <a:rPr lang="ru-RU" smtClean="0"/>
              <a:pPr/>
              <a:t>03.03.2012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B18AB-161C-4AE2-B396-5D09AE571F7A}" type="datetimeFigureOut">
              <a:rPr lang="ru-RU" smtClean="0"/>
              <a:pPr/>
              <a:t>03.03.2012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434C2-F797-40D4-9222-5B14892145C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B18AB-161C-4AE2-B396-5D09AE571F7A}" type="datetimeFigureOut">
              <a:rPr lang="ru-RU" smtClean="0"/>
              <a:pPr/>
              <a:t>03.03.2012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434C2-F797-40D4-9222-5B14892145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7CB18AB-161C-4AE2-B396-5D09AE571F7A}" type="datetimeFigureOut">
              <a:rPr lang="ru-RU" smtClean="0"/>
              <a:pPr/>
              <a:t>03.03.2012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DC434C2-F797-40D4-9222-5B14892145C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B18AB-161C-4AE2-B396-5D09AE571F7A}" type="datetimeFigureOut">
              <a:rPr lang="ru-RU" smtClean="0"/>
              <a:pPr/>
              <a:t>03.03.2012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DC434C2-F797-40D4-9222-5B14892145C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7CB18AB-161C-4AE2-B396-5D09AE571F7A}" type="datetimeFigureOut">
              <a:rPr lang="ru-RU" smtClean="0"/>
              <a:pPr/>
              <a:t>03.03.2012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DDC434C2-F797-40D4-9222-5B14892145C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Урок математики в 5 классе, учитель Демчук И.В.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Непозиционные системы счисления</a:t>
            </a:r>
            <a:endParaRPr lang="ru-RU" dirty="0"/>
          </a:p>
        </p:txBody>
      </p:sp>
      <p:pic>
        <p:nvPicPr>
          <p:cNvPr id="1026" name="Picture 2" descr="C:\Users\кс\Desktop\рисунки для презентация\0004-013--120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4149080"/>
            <a:ext cx="2857748" cy="25202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6000" dirty="0" smtClean="0"/>
              <a:t>Записать числа 252, 354, 78, 23, 199 с помощью славянской системы счисления; </a:t>
            </a:r>
            <a:endParaRPr lang="ru-RU" sz="60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№1</a:t>
            </a:r>
            <a:endParaRPr lang="ru-RU" dirty="0"/>
          </a:p>
        </p:txBody>
      </p:sp>
      <p:pic>
        <p:nvPicPr>
          <p:cNvPr id="4" name="Picture 5" descr="j029912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84368" y="4797152"/>
            <a:ext cx="836613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sz="6000" dirty="0" smtClean="0"/>
              <a:t>записать числа </a:t>
            </a:r>
            <a:r>
              <a:rPr lang="en-US" sz="6000" dirty="0" smtClean="0"/>
              <a:t>THE</a:t>
            </a:r>
            <a:r>
              <a:rPr lang="ru-RU" sz="6000" dirty="0" smtClean="0"/>
              <a:t>,Ч</a:t>
            </a:r>
            <a:r>
              <a:rPr lang="en-US" sz="6000" dirty="0" smtClean="0"/>
              <a:t>A</a:t>
            </a:r>
            <a:r>
              <a:rPr lang="ru-RU" sz="6000" dirty="0" smtClean="0"/>
              <a:t>,ЦЧД, Р</a:t>
            </a:r>
            <a:r>
              <a:rPr lang="en-US" sz="6000" dirty="0" smtClean="0"/>
              <a:t>IA </a:t>
            </a:r>
            <a:r>
              <a:rPr lang="ru-RU" sz="6000" dirty="0" smtClean="0"/>
              <a:t>арабскими цифрами.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№2</a:t>
            </a:r>
            <a:endParaRPr lang="ru-RU" dirty="0"/>
          </a:p>
        </p:txBody>
      </p:sp>
      <p:pic>
        <p:nvPicPr>
          <p:cNvPr id="4" name="Picture 5" descr="j029912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84368" y="5085184"/>
            <a:ext cx="836613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6000" dirty="0" smtClean="0"/>
              <a:t>Записать   числа 17, 27, 84, 305, 252,199  в   египетской и китайской нумерации.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№3</a:t>
            </a:r>
            <a:endParaRPr lang="ru-RU" dirty="0"/>
          </a:p>
        </p:txBody>
      </p:sp>
      <p:pic>
        <p:nvPicPr>
          <p:cNvPr id="4" name="Picture 5" descr="j029912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6" y="4653136"/>
            <a:ext cx="836613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sz="6000" dirty="0" smtClean="0"/>
              <a:t>Записать с помощью арабских цифр числа, записанные е китайской нумерации : + </a:t>
            </a:r>
            <a:r>
              <a:rPr lang="ru-RU" sz="6000" smtClean="0"/>
              <a:t>—; = </a:t>
            </a:r>
            <a:r>
              <a:rPr lang="ru-RU" sz="6000" dirty="0" smtClean="0"/>
              <a:t>+ — ; = + ;  = + . 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№4</a:t>
            </a:r>
            <a:endParaRPr lang="ru-RU" dirty="0"/>
          </a:p>
        </p:txBody>
      </p:sp>
      <p:pic>
        <p:nvPicPr>
          <p:cNvPr id="4" name="Picture 5" descr="j029912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40352" y="5013176"/>
            <a:ext cx="836613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6000" dirty="0" smtClean="0"/>
              <a:t>Записать арабскими цифрами числа, записанные в римской нумерации: </a:t>
            </a:r>
            <a:r>
              <a:rPr lang="en-US" sz="6000" dirty="0" smtClean="0"/>
              <a:t>LIX</a:t>
            </a:r>
            <a:r>
              <a:rPr lang="ru-RU" sz="6000" dirty="0" smtClean="0"/>
              <a:t>,  С</a:t>
            </a:r>
            <a:r>
              <a:rPr lang="en-US" sz="6000" dirty="0" smtClean="0"/>
              <a:t>XV</a:t>
            </a:r>
            <a:r>
              <a:rPr lang="ru-RU" sz="6000" dirty="0" smtClean="0"/>
              <a:t>,</a:t>
            </a:r>
            <a:r>
              <a:rPr lang="en-US" sz="6000" dirty="0" smtClean="0"/>
              <a:t>XVI</a:t>
            </a:r>
            <a:r>
              <a:rPr lang="ru-RU" sz="6000" dirty="0" smtClean="0"/>
              <a:t>,  СС</a:t>
            </a:r>
            <a:r>
              <a:rPr lang="en-US" sz="6000" dirty="0" smtClean="0"/>
              <a:t>X</a:t>
            </a:r>
            <a:endParaRPr lang="ru-RU" sz="6000" dirty="0" smtClean="0"/>
          </a:p>
          <a:p>
            <a:endParaRPr lang="ru-RU" sz="6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№5</a:t>
            </a:r>
            <a:endParaRPr lang="ru-RU" dirty="0"/>
          </a:p>
        </p:txBody>
      </p:sp>
      <p:pic>
        <p:nvPicPr>
          <p:cNvPr id="4" name="Picture 5" descr="j029912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40352" y="5013176"/>
            <a:ext cx="836613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sz="6000" dirty="0" smtClean="0"/>
              <a:t>Запишите с помощью римской нумерации следующие числа 9, 29, 124, 600</a:t>
            </a:r>
          </a:p>
          <a:p>
            <a:endParaRPr lang="ru-RU" sz="6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№6</a:t>
            </a:r>
            <a:endParaRPr lang="ru-RU" dirty="0"/>
          </a:p>
        </p:txBody>
      </p:sp>
      <p:pic>
        <p:nvPicPr>
          <p:cNvPr id="4" name="Picture 5" descr="j029912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40352" y="5013176"/>
            <a:ext cx="836613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/>
              <a:t>На  парте у каждого ученика два листочка, красного и зеленого цвета. В конце урока каждый выходит к доске и приклеивает к дереву изображенному на плакате листочек соответствующего цвета: если чувствую себя хорошо, комфортно- листок зеленого цвета, в противном случае листок красного цвета.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Рефлексия «Дерево чувств»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4000" dirty="0" smtClean="0"/>
              <a:t>Написать свою автобиографию с использованием любой непозиционной  нумерации</a:t>
            </a:r>
          </a:p>
          <a:p>
            <a:r>
              <a:rPr lang="ru-RU" sz="4000" dirty="0" smtClean="0"/>
              <a:t>Придумать свою систему счисления</a:t>
            </a:r>
            <a:endParaRPr lang="ru-RU" sz="4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  <p:pic>
        <p:nvPicPr>
          <p:cNvPr id="3075" name="Picture 3" descr="C:\Users\кс\Desktop\рисунки для презентация\huge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6256" y="3501008"/>
            <a:ext cx="1809661" cy="28803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 algn="just"/>
            <a:r>
              <a:rPr lang="ru-RU" dirty="0" smtClean="0"/>
              <a:t>Познакомить с понятием непозиционной системы счисления и различными её видами;</a:t>
            </a:r>
          </a:p>
          <a:p>
            <a:pPr lvl="0" algn="just"/>
            <a:r>
              <a:rPr lang="ru-RU" dirty="0" smtClean="0"/>
              <a:t>Повышение интереса к предмету за счет использования богатого исторического  и наглядного материала;</a:t>
            </a:r>
          </a:p>
          <a:p>
            <a:pPr lvl="0" algn="just"/>
            <a:r>
              <a:rPr lang="ru-RU" dirty="0" smtClean="0"/>
              <a:t>Расширение кругозора учащихся;</a:t>
            </a:r>
          </a:p>
          <a:p>
            <a:pPr lvl="0" algn="just"/>
            <a:r>
              <a:rPr lang="ru-RU" dirty="0" smtClean="0"/>
              <a:t>Развитие речи, умения лаконично излагать свои мысли, анализировать и делать выводы;   </a:t>
            </a:r>
          </a:p>
          <a:p>
            <a:pPr lvl="0" algn="just"/>
            <a:r>
              <a:rPr lang="ru-RU" dirty="0" smtClean="0"/>
              <a:t>Развитие коммуникативных навыков; умения работать в группе;</a:t>
            </a:r>
          </a:p>
          <a:p>
            <a:pPr algn="just"/>
            <a:r>
              <a:rPr lang="ru-RU" dirty="0" smtClean="0"/>
              <a:t> 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Цели урока: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сканирование0006"/>
          <p:cNvPicPr>
            <a:picLocks noGrp="1"/>
          </p:cNvPicPr>
          <p:nvPr>
            <p:ph idx="1"/>
          </p:nvPr>
        </p:nvPicPr>
        <p:blipFill>
          <a:blip r:embed="rId2" cstate="print">
            <a:lum bright="-30000" contrast="6000"/>
          </a:blip>
          <a:stretch>
            <a:fillRect/>
          </a:stretch>
        </p:blipFill>
        <p:spPr bwMode="auto">
          <a:xfrm>
            <a:off x="827584" y="1628800"/>
            <a:ext cx="6624736" cy="4320480"/>
          </a:xfrm>
          <a:prstGeom prst="rect">
            <a:avLst/>
          </a:prstGeom>
          <a:noFill/>
          <a:ln w="6350" cmpd="sng">
            <a:solidFill>
              <a:srgbClr val="000000"/>
            </a:solidFill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Нумерация у различных народов</a:t>
            </a:r>
            <a:endParaRPr lang="ru-RU" dirty="0"/>
          </a:p>
        </p:txBody>
      </p:sp>
      <p:pic>
        <p:nvPicPr>
          <p:cNvPr id="5" name="Picture 3" descr="j030125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13613" y="4365104"/>
            <a:ext cx="1830387" cy="156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сканирование0007"/>
          <p:cNvPicPr>
            <a:picLocks noGrp="1"/>
          </p:cNvPicPr>
          <p:nvPr>
            <p:ph idx="1"/>
          </p:nvPr>
        </p:nvPicPr>
        <p:blipFill>
          <a:blip r:embed="rId2" cstate="print">
            <a:lum bright="-12000" contrast="-10000"/>
          </a:blip>
          <a:stretch>
            <a:fillRect/>
          </a:stretch>
        </p:blipFill>
        <p:spPr bwMode="auto">
          <a:xfrm>
            <a:off x="539552" y="1628800"/>
            <a:ext cx="7488832" cy="4536504"/>
          </a:xfrm>
          <a:prstGeom prst="rect">
            <a:avLst/>
          </a:prstGeom>
          <a:noFill/>
          <a:ln w="6350" cmpd="sng">
            <a:solidFill>
              <a:srgbClr val="000000"/>
            </a:solidFill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Нумерация  с  помощью иероглифов </a:t>
            </a:r>
            <a:endParaRPr lang="ru-RU" dirty="0"/>
          </a:p>
        </p:txBody>
      </p:sp>
      <p:pic>
        <p:nvPicPr>
          <p:cNvPr id="5" name="Picture 3" descr="j030125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13613" y="4365104"/>
            <a:ext cx="1830387" cy="156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Копия сканирование0009"/>
          <p:cNvPicPr>
            <a:picLocks noGrp="1"/>
          </p:cNvPicPr>
          <p:nvPr>
            <p:ph idx="1"/>
          </p:nvPr>
        </p:nvPicPr>
        <p:blipFill>
          <a:blip r:embed="rId2" cstate="print">
            <a:lum bright="-12000" contrast="-2000"/>
          </a:blip>
          <a:srcRect/>
          <a:stretch>
            <a:fillRect/>
          </a:stretch>
        </p:blipFill>
        <p:spPr bwMode="auto">
          <a:xfrm>
            <a:off x="1259632" y="1844824"/>
            <a:ext cx="5904656" cy="4320480"/>
          </a:xfrm>
          <a:prstGeom prst="rect">
            <a:avLst/>
          </a:prstGeom>
          <a:noFill/>
          <a:ln w="6350" cmpd="sng">
            <a:solidFill>
              <a:srgbClr val="000000"/>
            </a:solidFill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Китайская нумерация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Древнегреческая нумерация</a:t>
            </a:r>
            <a:endParaRPr lang="ru-RU" dirty="0"/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556792"/>
            <a:ext cx="8064896" cy="468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 descr="j030125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8344" y="4653136"/>
            <a:ext cx="1475656" cy="156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Древнеегипетская нумерация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524000"/>
          <a:ext cx="8229600" cy="5125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235696"/>
                <a:gridCol w="3250704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Число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значение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описание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Черта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Пятка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Петля веревки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1000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Кувшинка (лотос)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10000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Палец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100000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Жаба (личинка)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10000000</a:t>
                      </a:r>
                    </a:p>
                    <a:p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Человек с поднятыми вверх руками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8" name="Рисунок 7" descr="C1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5877272"/>
            <a:ext cx="792088" cy="649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I8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704" y="5229200"/>
            <a:ext cx="504056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 descr="I7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5229200"/>
            <a:ext cx="576064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Рисунок 10" descr="D50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75656" y="4653136"/>
            <a:ext cx="216024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Рисунок 11" descr="M12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475656" y="3861048"/>
            <a:ext cx="360040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Рисунок 12" descr="V1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403649" y="3284984"/>
            <a:ext cx="36003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Рисунок 13" descr="V20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475656" y="2708920"/>
            <a:ext cx="432048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Рисунок 15" descr="Z1"/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619672" y="1988840"/>
            <a:ext cx="144016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Копия сканирование0008"/>
          <p:cNvPicPr>
            <a:picLocks noGrp="1"/>
          </p:cNvPicPr>
          <p:nvPr>
            <p:ph idx="1"/>
          </p:nvPr>
        </p:nvPicPr>
        <p:blipFill>
          <a:blip r:embed="rId2" cstate="print">
            <a:lum bright="-12000" contrast="-10000"/>
          </a:blip>
          <a:srcRect/>
          <a:stretch>
            <a:fillRect/>
          </a:stretch>
        </p:blipFill>
        <p:spPr bwMode="auto">
          <a:xfrm>
            <a:off x="1403648" y="1484784"/>
            <a:ext cx="5832648" cy="4752528"/>
          </a:xfrm>
          <a:prstGeom prst="rect">
            <a:avLst/>
          </a:prstGeom>
          <a:noFill/>
          <a:ln w="6350" cmpd="sng">
            <a:solidFill>
              <a:srgbClr val="000000"/>
            </a:solidFill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Славянская (алфавитная) нумерация</a:t>
            </a:r>
            <a:endParaRPr lang="ru-RU" dirty="0"/>
          </a:p>
        </p:txBody>
      </p:sp>
      <p:pic>
        <p:nvPicPr>
          <p:cNvPr id="5" name="Picture 3" descr="j030125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92280" y="4437112"/>
            <a:ext cx="1830387" cy="156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524000"/>
          <a:ext cx="8229599" cy="31291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5657"/>
                <a:gridCol w="1175657"/>
                <a:gridCol w="1175657"/>
                <a:gridCol w="1175657"/>
                <a:gridCol w="1175657"/>
                <a:gridCol w="1175657"/>
                <a:gridCol w="1175657"/>
              </a:tblGrid>
              <a:tr h="1564568"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I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V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X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L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C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D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M</a:t>
                      </a:r>
                      <a:endParaRPr lang="ru-RU" sz="3600" dirty="0"/>
                    </a:p>
                  </a:txBody>
                  <a:tcPr/>
                </a:tc>
              </a:tr>
              <a:tr h="1564568">
                <a:tc>
                  <a:txBody>
                    <a:bodyPr/>
                    <a:lstStyle/>
                    <a:p>
                      <a:r>
                        <a:rPr lang="ru-RU" sz="3600" dirty="0" smtClean="0"/>
                        <a:t>1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/>
                        <a:t>5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/>
                        <a:t>10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/>
                        <a:t>50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/>
                        <a:t>100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/>
                        <a:t>500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/>
                        <a:t>100</a:t>
                      </a:r>
                      <a:endParaRPr lang="ru-RU" sz="3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Римская система счисления</a:t>
            </a:r>
            <a:endParaRPr lang="ru-RU" dirty="0"/>
          </a:p>
        </p:txBody>
      </p:sp>
      <p:pic>
        <p:nvPicPr>
          <p:cNvPr id="5" name="Picture 3" descr="j030125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8224" y="4437112"/>
            <a:ext cx="2334443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66</TotalTime>
  <Words>322</Words>
  <Application>Microsoft Office PowerPoint</Application>
  <PresentationFormat>Экран (4:3)</PresentationFormat>
  <Paragraphs>65</Paragraphs>
  <Slides>17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Бумажная</vt:lpstr>
      <vt:lpstr>Непозиционные системы счисления</vt:lpstr>
      <vt:lpstr>Цели урока:</vt:lpstr>
      <vt:lpstr>Нумерация у различных народов</vt:lpstr>
      <vt:lpstr>Нумерация  с  помощью иероглифов </vt:lpstr>
      <vt:lpstr>Китайская нумерация</vt:lpstr>
      <vt:lpstr>Древнегреческая нумерация</vt:lpstr>
      <vt:lpstr>Древнеегипетская нумерация</vt:lpstr>
      <vt:lpstr>Славянская (алфавитная) нумерация</vt:lpstr>
      <vt:lpstr>Римская система счисления</vt:lpstr>
      <vt:lpstr>Задание №1</vt:lpstr>
      <vt:lpstr>Задание №2</vt:lpstr>
      <vt:lpstr>Задание №3</vt:lpstr>
      <vt:lpstr>Задание №4</vt:lpstr>
      <vt:lpstr>Задание №5</vt:lpstr>
      <vt:lpstr>Задание №6</vt:lpstr>
      <vt:lpstr>Рефлексия «Дерево чувств»</vt:lpstr>
      <vt:lpstr>Домашнее задание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Непозиционные системы счисления</dc:title>
  <dc:creator>кс</dc:creator>
  <cp:lastModifiedBy>кс</cp:lastModifiedBy>
  <cp:revision>22</cp:revision>
  <dcterms:created xsi:type="dcterms:W3CDTF">2012-01-22T06:42:41Z</dcterms:created>
  <dcterms:modified xsi:type="dcterms:W3CDTF">2012-03-03T12:28:43Z</dcterms:modified>
</cp:coreProperties>
</file>