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D5F4-F028-42AE-8015-BEDAB6B95138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4C670-857F-47C8-B74C-26F6C1AFA8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4C670-857F-47C8-B74C-26F6C1AFA86F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EF2A28-AE7B-4CA9-95A8-88C28CA63BC2}" type="datetimeFigureOut">
              <a:rPr lang="ru-RU" smtClean="0"/>
              <a:t>15.07.2011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E0E866-9FFF-43A0-8AFB-4F4721833E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da.diary.ru/~1205pin/?tag=179968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rtualeuropa.narod.ru/gb/history8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virtualeuropa.narod.ru/gb/images/henry8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4929254" y="1071546"/>
            <a:ext cx="2191753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Отношение 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церкви 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власти 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 времена 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правления 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генриха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VIII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33" name="Picture 9" descr="C:\Documents and Settings\Маша\Рабочий стол\600614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8550"/>
            <a:ext cx="3143240" cy="572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00042"/>
            <a:ext cx="8429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nastasiaScript" pitchFamily="2" charset="0"/>
              </a:rPr>
              <a:t>Использование фотографий и  информации  с  сайта</a:t>
            </a:r>
          </a:p>
          <a:p>
            <a:endParaRPr lang="ru-RU" sz="3600" dirty="0">
              <a:latin typeface="AnastasiaScript" pitchFamily="2" charset="0"/>
            </a:endParaRPr>
          </a:p>
          <a:p>
            <a:r>
              <a:rPr lang="ru-RU" sz="3600" dirty="0" smtClean="0">
                <a:latin typeface="AnastasiaScript" pitchFamily="2" charset="0"/>
              </a:rPr>
              <a:t>1. </a:t>
            </a:r>
            <a:r>
              <a:rPr lang="ru-RU" sz="3600" u="sng" dirty="0">
                <a:latin typeface="AnastasiaScript" pitchFamily="2" charset="0"/>
                <a:hlinkClick r:id="rId3"/>
              </a:rPr>
              <a:t>http://pda.diary.ru/~1205pin/?tag=1799689</a:t>
            </a:r>
            <a:endParaRPr lang="ru-RU" sz="3600" dirty="0">
              <a:latin typeface="AnastasiaScript" pitchFamily="2" charset="0"/>
            </a:endParaRPr>
          </a:p>
          <a:p>
            <a:endParaRPr lang="ru-RU" sz="3600" dirty="0" smtClean="0">
              <a:latin typeface="AnastasiaScript" pitchFamily="2" charset="0"/>
            </a:endParaRPr>
          </a:p>
          <a:p>
            <a:r>
              <a:rPr lang="ru-RU" sz="3600" dirty="0" smtClean="0">
                <a:latin typeface="AnastasiaScript" pitchFamily="2" charset="0"/>
              </a:rPr>
              <a:t>2. </a:t>
            </a:r>
            <a:r>
              <a:rPr lang="ru-RU" sz="3600" dirty="0">
                <a:latin typeface="AnastasiaScript" pitchFamily="2" charset="0"/>
              </a:rPr>
              <a:t>http://tamriell.diary.ru/p113565047.htm</a:t>
            </a:r>
          </a:p>
          <a:p>
            <a:endParaRPr lang="ru-RU" sz="3600" dirty="0" smtClean="0">
              <a:latin typeface="AnastasiaScript" pitchFamily="2" charset="0"/>
            </a:endParaRPr>
          </a:p>
          <a:p>
            <a:r>
              <a:rPr lang="ru-RU" sz="3600" dirty="0" smtClean="0">
                <a:latin typeface="AnastasiaScript" pitchFamily="2" charset="0"/>
              </a:rPr>
              <a:t>3. </a:t>
            </a:r>
            <a:r>
              <a:rPr lang="en-US" sz="3600" dirty="0" smtClean="0">
                <a:latin typeface="AnastasiaScript" pitchFamily="2" charset="0"/>
                <a:hlinkClick r:id="rId4"/>
              </a:rPr>
              <a:t>http://virtualeuropa.narod.ru/gb/history8.htm</a:t>
            </a:r>
            <a:endParaRPr lang="ru-RU" sz="3600" dirty="0">
              <a:latin typeface="AnastasiaScrip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57166"/>
            <a:ext cx="5072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nastasiaScript" pitchFamily="2" charset="0"/>
              </a:rPr>
              <a:t>Что  мы должны   знать в</a:t>
            </a:r>
          </a:p>
          <a:p>
            <a:r>
              <a:rPr lang="ru-RU" sz="4000" dirty="0" smtClean="0">
                <a:latin typeface="AnastasiaScript" pitchFamily="2" charset="0"/>
              </a:rPr>
              <a:t> течении  этого  проекта</a:t>
            </a:r>
            <a:endParaRPr lang="ru-RU" sz="4000" dirty="0">
              <a:latin typeface="AnastasiaScrip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28934"/>
            <a:ext cx="93583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>
                <a:latin typeface="AnastasiaScript" pitchFamily="2" charset="0"/>
              </a:rPr>
              <a:t>Как  произошёл  переход  к  англиканской церкви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nastasiaScript" pitchFamily="2" charset="0"/>
              </a:rPr>
              <a:t>Что произошло  с  католической церковью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nastasiaScript" pitchFamily="2" charset="0"/>
              </a:rPr>
              <a:t>Как  отнёсся  народ  к  новой  церкви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AnastasiaScript" pitchFamily="2" charset="0"/>
              </a:rPr>
              <a:t>В  чем было  разногласие между  церковью  и  властью</a:t>
            </a:r>
          </a:p>
          <a:p>
            <a:pPr marL="742950" indent="-742950"/>
            <a:r>
              <a:rPr lang="ru-RU" sz="3600" dirty="0" smtClean="0">
                <a:latin typeface="AnastasiaScript" pitchFamily="2" charset="0"/>
              </a:rPr>
              <a:t>  </a:t>
            </a:r>
            <a:endParaRPr lang="ru-RU" sz="3600" dirty="0">
              <a:latin typeface="AnastasiaScript" pitchFamily="2" charset="0"/>
            </a:endParaRPr>
          </a:p>
        </p:txBody>
      </p:sp>
      <p:pic>
        <p:nvPicPr>
          <p:cNvPr id="15362" name="Picture 2" descr="C:\Documents and Settings\Маша\Рабочий стол\ChurchInteri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0"/>
            <a:ext cx="3571868" cy="2678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ртрет Генриха VIII работы кисти Ханса Хольбейна - младшего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981075" cy="10953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500042"/>
            <a:ext cx="8572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</a:rPr>
              <a:t>               Англия </a:t>
            </a:r>
            <a:r>
              <a:rPr lang="ru-RU" sz="2800" b="1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</a:rPr>
              <a:t>при коро</a:t>
            </a:r>
            <a:r>
              <a:rPr lang="ru-RU" sz="2800" b="1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  <a:hlinkClick r:id="rId2"/>
              </a:rPr>
              <a:t>ле Генрихе </a:t>
            </a:r>
            <a:r>
              <a:rPr lang="ru-RU" sz="28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  <a:hlinkClick r:id="rId2"/>
              </a:rPr>
              <a:t>VIII </a:t>
            </a:r>
            <a:r>
              <a:rPr lang="ru-RU" sz="2800" b="1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  <a:hlinkClick r:id="rId2"/>
              </a:rPr>
              <a:t>Тюдоре.</a:t>
            </a:r>
            <a:endParaRPr lang="ru-RU" sz="2800" dirty="0">
              <a:solidFill>
                <a:srgbClr val="000000"/>
              </a:solidFill>
              <a:latin typeface="ShellyAllegroC" pitchFamily="2" charset="0"/>
              <a:cs typeface="Times New Roman" pitchFamily="18" charset="0"/>
              <a:hlinkClick r:id="rId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  <a:hlinkClick r:id="rId2"/>
              </a:rPr>
              <a:t>  </a:t>
            </a:r>
            <a:r>
              <a:rPr lang="ru-RU" sz="2800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</a:rPr>
              <a:t>Этот прекрасный портрет Генриха </a:t>
            </a:r>
            <a:r>
              <a:rPr lang="ru-RU" sz="28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VIII </a:t>
            </a:r>
            <a:r>
              <a:rPr lang="ru-RU" sz="2800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</a:rPr>
              <a:t>не показывает его опасного коварства и изворотливого ума, властности, нетерпимости и безжалостности. Необходимость иметь наследника мужского пола и сильная страсть к Анне Болейн подтолкнут его аннулировать брак с первой супругой Екатериной Арагонской, тетей императора Карла </a:t>
            </a:r>
            <a:r>
              <a:rPr lang="ru-RU" sz="28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V, </a:t>
            </a:r>
            <a:r>
              <a:rPr lang="ru-RU" sz="2800" dirty="0">
                <a:solidFill>
                  <a:srgbClr val="000000"/>
                </a:solidFill>
                <a:latin typeface="ShellyAllegroC" pitchFamily="2" charset="0"/>
                <a:cs typeface="Times New Roman" pitchFamily="18" charset="0"/>
              </a:rPr>
              <a:t>от которой у него есть только дочь, будущая Мария Тюдор. Деспот в браке и в политике, король не терпит даже слабых попыток к сопротивлению; королева и министры испытывают страх в моменты его страшного гнева. </a:t>
            </a:r>
            <a:endParaRPr lang="ru-RU" sz="2800" dirty="0">
              <a:solidFill>
                <a:srgbClr val="000000"/>
              </a:solidFill>
              <a:latin typeface="ShellyAllegroC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714356"/>
            <a:ext cx="81439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latin typeface="ShellyAllegroC" pitchFamily="2" charset="0"/>
              </a:rPr>
              <a:t>Разрыв с Римом</a:t>
            </a:r>
            <a:endParaRPr lang="ru-RU" sz="2000" dirty="0">
              <a:latin typeface="ShellyAllegroC" pitchFamily="2" charset="0"/>
            </a:endParaRPr>
          </a:p>
          <a:p>
            <a:r>
              <a:rPr lang="ru-RU" sz="2000" dirty="0">
                <a:latin typeface="ShellyAllegroC" pitchFamily="2" charset="0"/>
              </a:rPr>
              <a:t>      Матримониальный кризис и религиозная политика Генриха </a:t>
            </a:r>
            <a:r>
              <a:rPr lang="ru-RU" sz="2000" dirty="0">
                <a:latin typeface="Arial Narrow" pitchFamily="34" charset="0"/>
              </a:rPr>
              <a:t>VIII</a:t>
            </a:r>
            <a:r>
              <a:rPr lang="ru-RU" sz="2000" dirty="0">
                <a:latin typeface="ShellyAllegroC" pitchFamily="2" charset="0"/>
              </a:rPr>
              <a:t> тесно связаны. В 1529 году папа </a:t>
            </a:r>
            <a:r>
              <a:rPr lang="ru-RU" sz="2000" dirty="0" err="1">
                <a:latin typeface="ShellyAllegroC" pitchFamily="2" charset="0"/>
              </a:rPr>
              <a:t>Климент</a:t>
            </a:r>
            <a:r>
              <a:rPr lang="ru-RU" sz="2000" dirty="0">
                <a:latin typeface="ShellyAllegroC" pitchFamily="2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VII </a:t>
            </a:r>
            <a:r>
              <a:rPr lang="ru-RU" sz="2000" dirty="0">
                <a:latin typeface="ShellyAllegroC" pitchFamily="2" charset="0"/>
              </a:rPr>
              <a:t>отказывает в признании расторжения брака с Екатериной Арагонской. Натолкнувшись на отказ, король решается на раскол. По совету архиепископа Кентерберийского, протестанта Томаса </a:t>
            </a:r>
            <a:r>
              <a:rPr lang="ru-RU" sz="2000" dirty="0" err="1">
                <a:latin typeface="ShellyAllegroC" pitchFamily="2" charset="0"/>
              </a:rPr>
              <a:t>Кранмера</a:t>
            </a:r>
            <a:r>
              <a:rPr lang="ru-RU" sz="2000" dirty="0">
                <a:latin typeface="ShellyAllegroC" pitchFamily="2" charset="0"/>
              </a:rPr>
              <a:t>, он объявляет о своем разводе и женится на Анне Болейн. Согласно "Акту о </a:t>
            </a:r>
            <a:r>
              <a:rPr lang="ru-RU" sz="2000" dirty="0" err="1">
                <a:latin typeface="ShellyAllegroC" pitchFamily="2" charset="0"/>
              </a:rPr>
              <a:t>супрематии</a:t>
            </a:r>
            <a:r>
              <a:rPr lang="ru-RU" sz="2000" dirty="0">
                <a:latin typeface="ShellyAllegroC" pitchFamily="2" charset="0"/>
              </a:rPr>
              <a:t>", Генрих </a:t>
            </a:r>
            <a:r>
              <a:rPr lang="ru-RU" sz="2000" dirty="0">
                <a:latin typeface="Arial Narrow" pitchFamily="34" charset="0"/>
              </a:rPr>
              <a:t>VIII </a:t>
            </a:r>
            <a:r>
              <a:rPr lang="ru-RU" sz="2000" dirty="0">
                <a:latin typeface="ShellyAllegroC" pitchFamily="2" charset="0"/>
              </a:rPr>
              <a:t>становится главой английской (англиканской) церкви. Столкнувшись с неподчинением, 23 марта 1534 года </a:t>
            </a:r>
            <a:r>
              <a:rPr lang="ru-RU" sz="2000" dirty="0" err="1">
                <a:latin typeface="ShellyAllegroC" pitchFamily="2" charset="0"/>
              </a:rPr>
              <a:t>Климент</a:t>
            </a:r>
            <a:r>
              <a:rPr lang="ru-RU" sz="2000" dirty="0">
                <a:latin typeface="ShellyAllegroC" pitchFamily="2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VII</a:t>
            </a:r>
            <a:r>
              <a:rPr lang="ru-RU" sz="2000" dirty="0">
                <a:latin typeface="ShellyAllegroC" pitchFamily="2" charset="0"/>
              </a:rPr>
              <a:t> отлучает короля от церкви. </a:t>
            </a:r>
          </a:p>
          <a:p>
            <a:r>
              <a:rPr lang="ru-RU" sz="2000" dirty="0">
                <a:latin typeface="ShellyAllegroC" pitchFamily="2" charset="0"/>
              </a:rPr>
              <a:t>     Генрих </a:t>
            </a:r>
            <a:r>
              <a:rPr lang="ru-RU" sz="2000" dirty="0">
                <a:latin typeface="Arial Narrow" pitchFamily="34" charset="0"/>
              </a:rPr>
              <a:t>VIII </a:t>
            </a:r>
            <a:r>
              <a:rPr lang="ru-RU" sz="2000" dirty="0">
                <a:latin typeface="ShellyAllegroC" pitchFamily="2" charset="0"/>
              </a:rPr>
              <a:t>сам берется определять религиозную политику и наказывать ересь. Опираясь на антиклерикальную традицию, которая, как правило, направлена против монахов, в 1536 году он решает закрыть все монастыри и конфисковать их собственность в пользу королевства, а также и у некоторых дворян, которые не встали на сторону короля. И хотя его политика в основном хорошо принята, в том же году возникает необходимость подавить католическое сопротивление северных позиций. Однако речь все же не идет о создании новой церкви, а о расколе: в "Шести статьях" поддерживаются основные составляющие католицизма (догматика, иерархия и </a:t>
            </a:r>
            <a:r>
              <a:rPr lang="ru-RU" sz="2000" dirty="0" err="1">
                <a:latin typeface="ShellyAllegroC" pitchFamily="2" charset="0"/>
              </a:rPr>
              <a:t>литургика</a:t>
            </a:r>
            <a:r>
              <a:rPr lang="ru-RU" sz="2000" dirty="0">
                <a:latin typeface="ShellyAllegroC" pitchFamily="2" charset="0"/>
              </a:rPr>
              <a:t>). Реальный переход Англии к Реформации будет позже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571480"/>
            <a:ext cx="73580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ShellyAllegroC" pitchFamily="2" charset="0"/>
              </a:rPr>
              <a:t>Процветание королевства.</a:t>
            </a:r>
            <a:endParaRPr lang="ru-RU" sz="2400" dirty="0">
              <a:latin typeface="ShellyAllegroC" pitchFamily="2" charset="0"/>
            </a:endParaRPr>
          </a:p>
          <a:p>
            <a:r>
              <a:rPr lang="ru-RU" sz="2400" dirty="0">
                <a:latin typeface="ShellyAllegroC" pitchFamily="2" charset="0"/>
              </a:rPr>
              <a:t>      Многочисленные иностранцы, которые посещают Англию Генриха </a:t>
            </a:r>
            <a:r>
              <a:rPr lang="ru-RU" sz="2400" dirty="0">
                <a:latin typeface="Arial Narrow" pitchFamily="34" charset="0"/>
              </a:rPr>
              <a:t>VIII,</a:t>
            </a:r>
            <a:r>
              <a:rPr lang="ru-RU" sz="2400" dirty="0">
                <a:latin typeface="ShellyAllegroC" pitchFamily="2" charset="0"/>
              </a:rPr>
              <a:t> восхищаются великолепием королевства. В портах бурлит деятельность, в изобилии хорошее питание и пиво. Однако в сельской местности властвуют традиции. Крепостничество исчезло. Формы личной зависимости (способ предоставления земли) многочисленны; впрочем, каждая категория держателей земли имеет особые обязательства перед сеньором. Последний для работы в своих владениях прибегает к барщине или нанимает рабочую силу, получающую заработную плату. Огораживание общинных земель, на которых возделывают ячмень, овес, пшеницу или рожь, с целью замены земледелия на животноводство, вызывает массовое переселение населения из деревни в город. Однако в эпоху правления Генриха </a:t>
            </a:r>
            <a:r>
              <a:rPr lang="ru-RU" sz="2400" dirty="0">
                <a:latin typeface="Arial Narrow" pitchFamily="34" charset="0"/>
              </a:rPr>
              <a:t>VIII </a:t>
            </a:r>
            <a:r>
              <a:rPr lang="ru-RU" sz="2400" dirty="0">
                <a:latin typeface="ShellyAllegroC" pitchFamily="2" charset="0"/>
              </a:rPr>
              <a:t>процесс огораживания остается еще ограниченным; королевская власть старается его сдерживать.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81439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ShellyAllegroC" pitchFamily="2" charset="0"/>
              </a:rPr>
              <a:t> В городах поддерживается традиционная система "гильдий" (корпорации торговцев); они очень многочисленны и ревностно относятся к своей монополии. Но внутри самих гильдий небольшая группа более предприимчивых торговцев пытается разрушить работу этих корпораций: они прибегают к стимулирующей конкуренции и сохраняют за собой коммерческую функцию, тогда как ремесленные сословия ограничены только производством. С </a:t>
            </a:r>
            <a:r>
              <a:rPr lang="ru-RU" sz="2400" dirty="0" smtClean="0">
                <a:latin typeface="ShellyAllegroC" pitchFamily="2" charset="0"/>
              </a:rPr>
              <a:t> </a:t>
            </a:r>
            <a:r>
              <a:rPr lang="ru-RU" sz="2400" dirty="0" smtClean="0">
                <a:latin typeface="Arial Narrow" pitchFamily="34" charset="0"/>
              </a:rPr>
              <a:t>XV</a:t>
            </a:r>
            <a:r>
              <a:rPr lang="ru-RU" sz="2400" dirty="0" smtClean="0">
                <a:latin typeface="ShellyAllegroC" pitchFamily="2" charset="0"/>
              </a:rPr>
              <a:t> </a:t>
            </a:r>
            <a:r>
              <a:rPr lang="ru-RU" sz="2400" dirty="0">
                <a:latin typeface="ShellyAllegroC" pitchFamily="2" charset="0"/>
              </a:rPr>
              <a:t>века англичане занимаются производством пряжи и тканей на экспорт. В первой половине </a:t>
            </a:r>
            <a:r>
              <a:rPr lang="ru-RU" sz="2400" dirty="0">
                <a:latin typeface="Arial Narrow" pitchFamily="34" charset="0"/>
              </a:rPr>
              <a:t>XVI </a:t>
            </a:r>
            <a:r>
              <a:rPr lang="ru-RU" sz="2400" dirty="0">
                <a:latin typeface="ShellyAllegroC" pitchFamily="2" charset="0"/>
              </a:rPr>
              <a:t>века осуществляется экспорт сукна от 85 тыс. до 120 тыс. единиц в год. Суконщик чаще всего использует труд рабочих, которые живут в сельской местности. Предприимчивые торговцы в каждом порту имеют свой склад и свое место собраний, "цех". </a:t>
            </a:r>
          </a:p>
          <a:p>
            <a:r>
              <a:rPr lang="ru-RU" sz="2400" dirty="0">
                <a:latin typeface="ShellyAllegroC" pitchFamily="2" charset="0"/>
              </a:rPr>
              <a:t>      Основная часть сделок осуществляется Фландрией. Внешняя торговля, в которой итальянцы и Ганза в то время имели господствующие позиции, мало-помалу возвращается к англичанам. Генрих </a:t>
            </a:r>
            <a:r>
              <a:rPr lang="ru-RU" sz="2400" dirty="0">
                <a:latin typeface="Arial Narrow" pitchFamily="34" charset="0"/>
              </a:rPr>
              <a:t>VIII </a:t>
            </a:r>
            <a:r>
              <a:rPr lang="ru-RU" sz="2400" dirty="0">
                <a:latin typeface="ShellyAllegroC" pitchFamily="2" charset="0"/>
              </a:rPr>
              <a:t>увеличивает флот: количество судов возрастает в четыре раза благодаря производству их в стране и закупкам у итальянцев и представителей Ганзы.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394692"/>
            <a:ext cx="821537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Авторитарная монархия.</a:t>
            </a:r>
            <a:endParaRPr lang="ru-RU" sz="2400" dirty="0">
              <a:solidFill>
                <a:srgbClr val="000000"/>
              </a:solidFill>
              <a:latin typeface="AnastasiaScript" pitchFamily="2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      Централизованный административный аппарат Тюдоров действует эффективно. При короле работает специализированный Совет, устранивший от власти дворян. В провинциях мировые судьи, несущие ответственность перед Советом, постепенно упраздняют власть шерифов. Общественный закон регулирует жизнь страны. Парламент берет на себя функцию четко его формулировать и дополнять. Действительно, Генрих </a:t>
            </a:r>
            <a:r>
              <a:rPr lang="ru-RU" sz="24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VIII </a:t>
            </a: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мало-помалу восстанавливает могущество английской монархии: он правит деспотично, но практически без полиции. После своей смерти в 1547 году он оставляет процветающее королевство, однако из-за религиозных и матримониальных инициатив короля это процветание недолговечно. Генрих </a:t>
            </a:r>
            <a:r>
              <a:rPr lang="ru-RU" sz="24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VIII </a:t>
            </a: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ловко воспользовался разногласиями между Карлом </a:t>
            </a:r>
            <a:r>
              <a:rPr lang="ru-RU" sz="24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V </a:t>
            </a: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и Франциском </a:t>
            </a:r>
            <a:r>
              <a:rPr lang="ru-RU" sz="24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I. </a:t>
            </a: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Он преуспел больше в переговорах, чем в дорогостоящих военных походах, в итоге обреченных на провал: во время его правления удалось покорить лишь </a:t>
            </a:r>
            <a:r>
              <a:rPr lang="ru-RU" sz="2400" dirty="0" err="1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гэлов</a:t>
            </a: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 в 1536 - 1543 гг., в то время как Шотландия останется независимой.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  <a:latin typeface="AnastasiaScript" pitchFamily="2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nastasiaScript" pitchFamily="2" charset="0"/>
                <a:cs typeface="Times New Roman" pitchFamily="18" charset="0"/>
              </a:rPr>
              <a:t> </a:t>
            </a:r>
            <a:endParaRPr lang="ru-RU" sz="2400" dirty="0">
              <a:solidFill>
                <a:prstClr val="black"/>
              </a:solidFill>
              <a:latin typeface="AnastasiaScrip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00" y="357166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nastasiaScript" pitchFamily="2" charset="0"/>
              </a:rPr>
              <a:t>Задания  по  группам</a:t>
            </a:r>
            <a:endParaRPr lang="ru-RU" sz="3600" b="1" dirty="0">
              <a:latin typeface="AnastasiaScript" pitchFamily="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071546"/>
          <a:ext cx="8786874" cy="3657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3720"/>
                <a:gridCol w="1605304"/>
                <a:gridCol w="1714512"/>
                <a:gridCol w="1071570"/>
                <a:gridCol w="1143008"/>
                <a:gridCol w="1428760"/>
              </a:tblGrid>
              <a:tr h="128588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Группа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Гипотезы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nastasiaScript" pitchFamily="2" charset="0"/>
                        </a:rPr>
                        <a:t>Историчиские</a:t>
                      </a:r>
                      <a:r>
                        <a:rPr lang="ru-RU" sz="2400" dirty="0" smtClean="0">
                          <a:latin typeface="AnastasiaScript" pitchFamily="2" charset="0"/>
                        </a:rPr>
                        <a:t> </a:t>
                      </a:r>
                    </a:p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исследования</a:t>
                      </a:r>
                    </a:p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nastasiaScript" pitchFamily="2" charset="0"/>
                        </a:rPr>
                        <a:t>Презин</a:t>
                      </a:r>
                      <a:endParaRPr lang="ru-RU" sz="2400" dirty="0" smtClean="0">
                        <a:latin typeface="AnastasiaScript" pitchFamily="2" charset="0"/>
                      </a:endParaRPr>
                    </a:p>
                    <a:p>
                      <a:r>
                        <a:rPr lang="ru-RU" sz="2400" dirty="0" err="1" smtClean="0">
                          <a:latin typeface="AnastasiaScript" pitchFamily="2" charset="0"/>
                        </a:rPr>
                        <a:t>тация</a:t>
                      </a:r>
                      <a:endParaRPr lang="ru-RU" sz="2400" dirty="0" smtClean="0">
                        <a:latin typeface="AnastasiaScript" pitchFamily="2" charset="0"/>
                      </a:endParaRPr>
                    </a:p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nastasiaScript" pitchFamily="2" charset="0"/>
                        </a:rPr>
                        <a:t>Учебные</a:t>
                      </a:r>
                      <a:r>
                        <a:rPr lang="ru-RU" sz="2400" baseline="0" dirty="0" smtClean="0">
                          <a:latin typeface="AnastasiaScript" pitchFamily="2" charset="0"/>
                        </a:rPr>
                        <a:t>  </a:t>
                      </a:r>
                      <a:r>
                        <a:rPr lang="ru-RU" sz="2400" baseline="0" dirty="0" err="1" smtClean="0">
                          <a:latin typeface="AnastasiaScript" pitchFamily="2" charset="0"/>
                        </a:rPr>
                        <a:t>дибаты</a:t>
                      </a:r>
                      <a:r>
                        <a:rPr lang="ru-RU" sz="2400" baseline="0" dirty="0" smtClean="0">
                          <a:latin typeface="AnastasiaScript" pitchFamily="2" charset="0"/>
                        </a:rPr>
                        <a:t>  групп</a:t>
                      </a:r>
                      <a:endParaRPr lang="ru-RU" sz="2400" dirty="0" smtClean="0">
                        <a:latin typeface="AnastasiaScript" pitchFamily="2" charset="0"/>
                      </a:endParaRPr>
                    </a:p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Оценка  проеденного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nastasiaScript" pitchFamily="2" charset="0"/>
                        </a:rPr>
                        <a:t>Каталическая</a:t>
                      </a:r>
                      <a:r>
                        <a:rPr lang="ru-RU" sz="2400" dirty="0" smtClean="0">
                          <a:latin typeface="AnastasiaScript" pitchFamily="2" charset="0"/>
                        </a:rPr>
                        <a:t> церковь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Англиканская церковь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nastasiaScript" pitchFamily="2" charset="0"/>
                        </a:rPr>
                        <a:t>Народ</a:t>
                      </a:r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nastasiaScrip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nastasiaScript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357166"/>
            <a:ext cx="81439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AnastasiaScript" pitchFamily="2" charset="0"/>
              </a:rPr>
              <a:t>Как будет проходить работа</a:t>
            </a:r>
          </a:p>
          <a:p>
            <a:r>
              <a:rPr lang="ru-RU" sz="4400" dirty="0" smtClean="0">
                <a:latin typeface="AnastasiaScript" pitchFamily="2" charset="0"/>
              </a:rPr>
              <a:t>1.  Постановка  целей</a:t>
            </a:r>
          </a:p>
          <a:p>
            <a:r>
              <a:rPr lang="ru-RU" sz="4400" dirty="0" smtClean="0">
                <a:latin typeface="AnastasiaScript" pitchFamily="2" charset="0"/>
              </a:rPr>
              <a:t>2.  Интересующие вопросы</a:t>
            </a:r>
          </a:p>
          <a:p>
            <a:pPr marL="742950" indent="-742950">
              <a:buAutoNum type="arabicPeriod" startAt="3"/>
            </a:pPr>
            <a:r>
              <a:rPr lang="ru-RU" sz="4400" dirty="0" smtClean="0">
                <a:latin typeface="AnastasiaScript" pitchFamily="2" charset="0"/>
              </a:rPr>
              <a:t>Краткое  раскрытие  темы</a:t>
            </a:r>
          </a:p>
          <a:p>
            <a:pPr marL="742950" indent="-742950">
              <a:buAutoNum type="arabicPeriod" startAt="3"/>
            </a:pPr>
            <a:r>
              <a:rPr lang="ru-RU" sz="4400" dirty="0" smtClean="0">
                <a:latin typeface="AnastasiaScript" pitchFamily="2" charset="0"/>
              </a:rPr>
              <a:t>Самостоятельна  работа учащихся</a:t>
            </a:r>
          </a:p>
          <a:p>
            <a:pPr marL="742950" indent="-742950">
              <a:buAutoNum type="arabicPeriod" startAt="3"/>
            </a:pPr>
            <a:r>
              <a:rPr lang="ru-RU" sz="4400" dirty="0" smtClean="0">
                <a:latin typeface="AnastasiaScript" pitchFamily="2" charset="0"/>
              </a:rPr>
              <a:t>Итог пройденного</a:t>
            </a:r>
            <a:endParaRPr lang="ru-RU" sz="4400" dirty="0">
              <a:latin typeface="AnastasiaScript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173</TotalTime>
  <Words>212</Words>
  <Application>Microsoft Office PowerPoint</Application>
  <PresentationFormat>Экран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18</cp:revision>
  <dcterms:created xsi:type="dcterms:W3CDTF">2011-07-15T15:05:35Z</dcterms:created>
  <dcterms:modified xsi:type="dcterms:W3CDTF">2011-07-15T17:58:48Z</dcterms:modified>
</cp:coreProperties>
</file>