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4" r:id="rId4"/>
    <p:sldId id="258" r:id="rId5"/>
    <p:sldId id="261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63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1" autoAdjust="0"/>
    <p:restoredTop sz="90929"/>
  </p:normalViewPr>
  <p:slideViewPr>
    <p:cSldViewPr>
      <p:cViewPr>
        <p:scale>
          <a:sx n="50" d="100"/>
          <a:sy n="50" d="100"/>
        </p:scale>
        <p:origin x="-104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r>
              <a:rPr lang="ru-RU"/>
              <a:t>Архитектура ОС Windows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710AF648-03D7-4788-BC61-72452B6728D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FF4154D-00FB-452E-BCAD-10C4AF1F936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47AA5-DA53-4DFA-BCF8-ADBE112D900D}" type="slidenum">
              <a:rPr lang="ru-RU"/>
              <a:pPr/>
              <a:t>1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EBAC7-8810-47ED-87D3-67E693744EE0}" type="slidenum">
              <a:rPr lang="ru-RU"/>
              <a:pPr/>
              <a:t>11</a:t>
            </a:fld>
            <a:endParaRPr lang="ru-RU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83583-47D9-4035-AAC2-B4A2078D499D}" type="slidenum">
              <a:rPr lang="ru-RU"/>
              <a:pPr/>
              <a:t>12</a:t>
            </a:fld>
            <a:endParaRPr lang="ru-RU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A1A8C-D8CC-4FA2-B89F-DB82056DD0EC}" type="slidenum">
              <a:rPr lang="ru-RU"/>
              <a:pPr/>
              <a:t>13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E29E8-8977-4935-96A2-A2802C381DB4}" type="slidenum">
              <a:rPr lang="ru-RU"/>
              <a:pPr/>
              <a:t>2</a:t>
            </a:fld>
            <a:endParaRPr lang="ru-RU"/>
          </a:p>
        </p:txBody>
      </p:sp>
      <p:sp>
        <p:nvSpPr>
          <p:cNvPr id="23554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1B542F-B55E-48A1-8E51-3D699389A345}" type="slidenum">
              <a:rPr lang="ru-RU"/>
              <a:pPr/>
              <a:t>4</a:t>
            </a:fld>
            <a:endParaRPr lang="ru-RU"/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7EE98-FCF8-4C12-AF65-F3D5303401B0}" type="slidenum">
              <a:rPr lang="ru-RU"/>
              <a:pPr/>
              <a:t>5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0BAA6A-4396-47FC-89FB-2BD0D456ECFB}" type="slidenum">
              <a:rPr lang="ru-RU"/>
              <a:pPr/>
              <a:t>6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72883-E432-452E-AFDA-631213ECE8F8}" type="slidenum">
              <a:rPr lang="ru-RU"/>
              <a:pPr/>
              <a:t>7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6947C-B16C-48D0-A52C-3946E61FD622}" type="slidenum">
              <a:rPr lang="ru-RU"/>
              <a:pPr/>
              <a:t>8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80E40-1319-44B7-85B8-25199EBFCF45}" type="slidenum">
              <a:rPr lang="ru-RU"/>
              <a:pPr/>
              <a:t>9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2FAC3E-686A-4D69-AC8A-F179920FB7A1}" type="slidenum">
              <a:rPr lang="ru-RU"/>
              <a:pPr/>
              <a:t>10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379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33796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3797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3379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79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0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1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2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3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4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3849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3850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3385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5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5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5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3855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33856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57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58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38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8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3861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62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63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A72024-BAB3-4675-9533-65E5A362BD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16BAF-B38F-40D6-A23E-F8AEA5A8DE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4280-E35F-4301-B62F-CEC3901422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30F0D-3282-499C-8E34-76EA6F92F7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06C6B-C53C-4748-A0E3-1502E7E510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CFB3F-A7AE-4097-A0BD-1D4B22CDB3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321F0-EB3E-4E22-AEA7-4A9AFB3CF0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BF2F4-FF28-4BD3-A565-9A746FC288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2C02A-151B-4AE1-81A8-FA47D601DB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8C21F-848B-411E-AFC1-7E4F30F219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68BD4-7606-41FE-8799-9900BE7EDC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277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2772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27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279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27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328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282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2828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0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283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83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8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328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AD1B9E-E1BD-406D-9608-E3DD0CE9593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Базовое понятие ОС</a:t>
            </a:r>
            <a:endParaRPr lang="ru-RU" dirty="0"/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027584"/>
          </a:xfrm>
        </p:spPr>
        <p:txBody>
          <a:bodyPr/>
          <a:lstStyle/>
          <a:p>
            <a:r>
              <a:rPr lang="ru-RU" dirty="0" smtClean="0"/>
              <a:t>Однозадачные ОС</a:t>
            </a:r>
            <a:endParaRPr lang="ru-RU" dirty="0"/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Однозадачные ОС – все ресурсы компьютера передают одному исполняемому приложению и </a:t>
            </a:r>
            <a:r>
              <a:rPr lang="ru-RU" sz="3600" dirty="0" err="1" smtClean="0"/>
              <a:t>недопускают</a:t>
            </a:r>
            <a:r>
              <a:rPr lang="ru-RU" sz="3600" dirty="0" smtClean="0"/>
              <a:t> выполнение других </a:t>
            </a:r>
            <a:r>
              <a:rPr lang="ru-RU" sz="3600" dirty="0" smtClean="0"/>
              <a:t>программ</a:t>
            </a:r>
            <a:endParaRPr lang="ru-RU" sz="3600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Солнце 5">
            <a:hlinkClick r:id="" action="ppaction://noaction"/>
          </p:cNvPr>
          <p:cNvSpPr/>
          <p:nvPr/>
        </p:nvSpPr>
        <p:spPr bwMode="auto">
          <a:xfrm>
            <a:off x="0" y="6165304"/>
            <a:ext cx="648072" cy="692696"/>
          </a:xfrm>
          <a:prstGeom prst="sun">
            <a:avLst>
              <a:gd name="adj" fmla="val 25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955576"/>
          </a:xfrm>
        </p:spPr>
        <p:txBody>
          <a:bodyPr/>
          <a:lstStyle/>
          <a:p>
            <a:r>
              <a:rPr lang="ru-RU" dirty="0" smtClean="0"/>
              <a:t>Многозадачные ОС</a:t>
            </a:r>
            <a:endParaRPr lang="ru-RU" dirty="0"/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Многозадачные ОС допускают возможность одновременной работы нескольких приложений, разделяя между ними совместно используемые ресурсы компьютера</a:t>
            </a:r>
          </a:p>
          <a:p>
            <a:pPr>
              <a:lnSpc>
                <a:spcPct val="90000"/>
              </a:lnSpc>
              <a:buNone/>
            </a:pPr>
            <a:endParaRPr lang="ru-RU" sz="3600" dirty="0" smtClean="0"/>
          </a:p>
          <a:p>
            <a:pPr>
              <a:lnSpc>
                <a:spcPct val="90000"/>
              </a:lnSpc>
              <a:buNone/>
            </a:pPr>
            <a:r>
              <a:rPr lang="ru-RU" sz="3600" dirty="0" smtClean="0">
                <a:hlinkClick r:id="rId3" action="ppaction://hlinksldjump"/>
              </a:rPr>
              <a:t>Больше о многозадачных ОС… </a:t>
            </a:r>
            <a:endParaRPr lang="ru-RU" sz="3600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Солнце 5">
            <a:hlinkClick r:id="" action="ppaction://noaction"/>
          </p:cNvPr>
          <p:cNvSpPr/>
          <p:nvPr/>
        </p:nvSpPr>
        <p:spPr bwMode="auto">
          <a:xfrm>
            <a:off x="0" y="6165304"/>
            <a:ext cx="648072" cy="692696"/>
          </a:xfrm>
          <a:prstGeom prst="sun">
            <a:avLst>
              <a:gd name="adj" fmla="val 25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955576"/>
          </a:xfrm>
        </p:spPr>
        <p:txBody>
          <a:bodyPr/>
          <a:lstStyle/>
          <a:p>
            <a:r>
              <a:rPr lang="ru-RU" dirty="0" smtClean="0"/>
              <a:t>Многозадачные ОС</a:t>
            </a:r>
            <a:endParaRPr lang="ru-RU" dirty="0"/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ru-RU" sz="2800" dirty="0" smtClean="0"/>
              <a:t>В оперативной памяти находится несколько заданий пользователя</a:t>
            </a:r>
          </a:p>
          <a:p>
            <a:r>
              <a:rPr lang="ru-RU" sz="2800" dirty="0" smtClean="0"/>
              <a:t>Время работы процессора распределяется между программами находящимися в оперативной памяти и готовыми к обслуживанию процессора</a:t>
            </a:r>
          </a:p>
          <a:p>
            <a:r>
              <a:rPr lang="ru-RU" sz="2800" dirty="0" smtClean="0"/>
              <a:t>Параллельно с работой процессора происходит обмен информации с внешними устройствами</a:t>
            </a:r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093296"/>
            <a:ext cx="673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hlinkClick r:id="rId3" action="ppaction://hlinksldjump"/>
              </a:rPr>
              <a:t>Способы организации многозадачности</a:t>
            </a:r>
            <a:endParaRPr lang="ru-RU" sz="2800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 bwMode="auto">
          <a:xfrm>
            <a:off x="8135888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 bwMode="auto">
          <a:xfrm>
            <a:off x="6804248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Солнце 6">
            <a:hlinkClick r:id="" action="ppaction://noaction"/>
          </p:cNvPr>
          <p:cNvSpPr/>
          <p:nvPr/>
        </p:nvSpPr>
        <p:spPr bwMode="auto">
          <a:xfrm>
            <a:off x="8495928" y="5373216"/>
            <a:ext cx="648072" cy="692696"/>
          </a:xfrm>
          <a:prstGeom prst="sun">
            <a:avLst>
              <a:gd name="adj" fmla="val 25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Способы организации многозадачности</a:t>
            </a:r>
            <a:endParaRPr lang="ru-RU" dirty="0"/>
          </a:p>
        </p:txBody>
      </p:sp>
      <p:sp>
        <p:nvSpPr>
          <p:cNvPr id="6" name="Овал 5">
            <a:hlinkClick r:id="rId3" action="ppaction://hlinksldjump"/>
          </p:cNvPr>
          <p:cNvSpPr/>
          <p:nvPr/>
        </p:nvSpPr>
        <p:spPr bwMode="auto">
          <a:xfrm>
            <a:off x="1187624" y="2276872"/>
            <a:ext cx="3168352" cy="2232248"/>
          </a:xfrm>
          <a:prstGeom prst="ellipse">
            <a:avLst/>
          </a:prstGeom>
          <a:ln>
            <a:noFill/>
            <a:headEnd type="none" w="sm" len="sm"/>
            <a:tailEnd type="none" w="sm" len="sm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Корпоративный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</a:rPr>
              <a:t>(не вытесняющий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</a:rPr>
              <a:t> многозадачность)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Овал 6">
            <a:hlinkClick r:id="rId4" action="ppaction://hlinksldjump"/>
          </p:cNvPr>
          <p:cNvSpPr/>
          <p:nvPr/>
        </p:nvSpPr>
        <p:spPr bwMode="auto">
          <a:xfrm>
            <a:off x="5436096" y="2276872"/>
            <a:ext cx="3168352" cy="2232248"/>
          </a:xfrm>
          <a:prstGeom prst="ellipse">
            <a:avLst/>
          </a:prstGeom>
          <a:ln>
            <a:noFill/>
            <a:headEnd type="none" w="sm" len="sm"/>
            <a:tailEnd type="none" w="sm" len="sm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Истинный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</a:rPr>
              <a:t>(вытесняющий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многозадачность)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07976"/>
          </a:xfrm>
        </p:spPr>
        <p:txBody>
          <a:bodyPr/>
          <a:lstStyle/>
          <a:p>
            <a:r>
              <a:rPr lang="ru-RU" dirty="0" smtClean="0"/>
              <a:t>Корпоративный способ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 bwMode="auto">
          <a:xfrm>
            <a:off x="3563888" y="2204864"/>
            <a:ext cx="2232248" cy="108012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ОС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3528" y="4509120"/>
            <a:ext cx="2088232" cy="11521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635896" y="4509120"/>
            <a:ext cx="2088232" cy="11521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804248" y="4509120"/>
            <a:ext cx="2088232" cy="11521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1" name="Скругленная соединительная линия 30"/>
          <p:cNvCxnSpPr>
            <a:stCxn id="5" idx="0"/>
            <a:endCxn id="6" idx="0"/>
          </p:cNvCxnSpPr>
          <p:nvPr/>
        </p:nvCxnSpPr>
        <p:spPr bwMode="auto">
          <a:xfrm rot="5400000" flipH="1" flipV="1">
            <a:off x="3023828" y="2852936"/>
            <a:ext cx="12700" cy="3312368"/>
          </a:xfrm>
          <a:prstGeom prst="curvedConnector3">
            <a:avLst>
              <a:gd name="adj1" fmla="val 12750004"/>
            </a:avLst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Скругленная соединительная линия 42"/>
          <p:cNvCxnSpPr>
            <a:stCxn id="6" idx="0"/>
            <a:endCxn id="7" idx="0"/>
          </p:cNvCxnSpPr>
          <p:nvPr/>
        </p:nvCxnSpPr>
        <p:spPr bwMode="auto">
          <a:xfrm rot="5400000" flipH="1" flipV="1">
            <a:off x="6264188" y="2924944"/>
            <a:ext cx="12700" cy="3168352"/>
          </a:xfrm>
          <a:prstGeom prst="curvedConnector3">
            <a:avLst>
              <a:gd name="adj1" fmla="val 12600004"/>
            </a:avLst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>
            <a:stCxn id="7" idx="0"/>
            <a:endCxn id="5" idx="0"/>
          </p:cNvCxnSpPr>
          <p:nvPr/>
        </p:nvCxnSpPr>
        <p:spPr bwMode="auto">
          <a:xfrm rot="16200000" flipV="1">
            <a:off x="4608004" y="1268760"/>
            <a:ext cx="12700" cy="6480720"/>
          </a:xfrm>
          <a:prstGeom prst="curvedConnector3">
            <a:avLst>
              <a:gd name="adj1" fmla="val 23250007"/>
            </a:avLst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Управляющая кнопка: далее 47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9" name="Управляющая кнопка: назад 48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0" name="Облако 49">
            <a:hlinkClick r:id="rId2" action="ppaction://hlinksldjump"/>
          </p:cNvPr>
          <p:cNvSpPr/>
          <p:nvPr/>
        </p:nvSpPr>
        <p:spPr bwMode="auto">
          <a:xfrm>
            <a:off x="467544" y="6237312"/>
            <a:ext cx="864096" cy="360040"/>
          </a:xfrm>
          <a:prstGeom prst="cloud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Истинный способ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 bwMode="auto">
          <a:xfrm>
            <a:off x="3563888" y="2204864"/>
            <a:ext cx="2232248" cy="108012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ОС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3528" y="4509120"/>
            <a:ext cx="2088232" cy="11521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635896" y="4509120"/>
            <a:ext cx="2088232" cy="11521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804248" y="4509120"/>
            <a:ext cx="2088232" cy="11521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 bwMode="auto">
          <a:xfrm flipH="1">
            <a:off x="1367644" y="2744924"/>
            <a:ext cx="2196244" cy="1764196"/>
          </a:xfrm>
          <a:prstGeom prst="straightConnector1">
            <a:avLst/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4"/>
            <a:endCxn id="6" idx="0"/>
          </p:cNvCxnSpPr>
          <p:nvPr/>
        </p:nvCxnSpPr>
        <p:spPr bwMode="auto">
          <a:xfrm>
            <a:off x="4680012" y="3284984"/>
            <a:ext cx="0" cy="1224136"/>
          </a:xfrm>
          <a:prstGeom prst="straightConnector1">
            <a:avLst/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6"/>
            <a:endCxn id="7" idx="0"/>
          </p:cNvCxnSpPr>
          <p:nvPr/>
        </p:nvCxnSpPr>
        <p:spPr bwMode="auto">
          <a:xfrm>
            <a:off x="5796136" y="2744924"/>
            <a:ext cx="2052228" cy="1764196"/>
          </a:xfrm>
          <a:prstGeom prst="straightConnector1">
            <a:avLst/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Облако 15">
            <a:hlinkClick r:id="rId2" action="ppaction://hlinksldjump"/>
          </p:cNvPr>
          <p:cNvSpPr/>
          <p:nvPr/>
        </p:nvSpPr>
        <p:spPr bwMode="auto">
          <a:xfrm>
            <a:off x="467544" y="6237312"/>
            <a:ext cx="864096" cy="360040"/>
          </a:xfrm>
          <a:prstGeom prst="cloud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внутреннего построения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28800"/>
            <a:ext cx="7772400" cy="4114800"/>
          </a:xfrm>
        </p:spPr>
        <p:txBody>
          <a:bodyPr numCol="1"/>
          <a:lstStyle/>
          <a:p>
            <a:pPr>
              <a:buNone/>
            </a:pPr>
            <a:r>
              <a:rPr lang="ru-RU" sz="2400" dirty="0" smtClean="0"/>
              <a:t>  </a:t>
            </a:r>
            <a:r>
              <a:rPr lang="ru-RU" sz="2800" dirty="0" smtClean="0"/>
              <a:t>  Принцип модульности, </a:t>
            </a:r>
            <a:r>
              <a:rPr lang="ru-RU" sz="2800" dirty="0" smtClean="0"/>
              <a:t>п</a:t>
            </a:r>
            <a:r>
              <a:rPr lang="ru-RU" sz="2800" dirty="0" smtClean="0"/>
              <a:t>ринцип </a:t>
            </a:r>
            <a:r>
              <a:rPr lang="ru-RU" sz="2800" dirty="0" smtClean="0"/>
              <a:t>функциональной </a:t>
            </a:r>
            <a:r>
              <a:rPr lang="ru-RU" sz="2800" dirty="0" smtClean="0"/>
              <a:t>избирательности,</a:t>
            </a:r>
            <a:r>
              <a:rPr lang="ru-RU" sz="2800" dirty="0" smtClean="0"/>
              <a:t> п</a:t>
            </a:r>
            <a:r>
              <a:rPr lang="ru-RU" sz="2800" dirty="0" smtClean="0"/>
              <a:t>ринцип </a:t>
            </a:r>
            <a:r>
              <a:rPr lang="ru-RU" sz="2800" dirty="0" err="1" smtClean="0"/>
              <a:t>генерируемости</a:t>
            </a:r>
            <a:r>
              <a:rPr lang="ru-RU" sz="2800" dirty="0" smtClean="0"/>
              <a:t> </a:t>
            </a:r>
            <a:r>
              <a:rPr lang="ru-RU" sz="2800" dirty="0" smtClean="0"/>
              <a:t>ОС, </a:t>
            </a:r>
            <a:r>
              <a:rPr lang="ru-RU" sz="2800" dirty="0" smtClean="0"/>
              <a:t>п</a:t>
            </a:r>
            <a:r>
              <a:rPr lang="ru-RU" sz="2800" dirty="0" smtClean="0"/>
              <a:t>ринцип </a:t>
            </a:r>
            <a:r>
              <a:rPr lang="ru-RU" sz="2800" dirty="0" smtClean="0"/>
              <a:t>функциональной </a:t>
            </a:r>
            <a:r>
              <a:rPr lang="ru-RU" sz="2800" dirty="0" smtClean="0"/>
              <a:t>избыточности, принцип виртуализации, принцип </a:t>
            </a:r>
            <a:r>
              <a:rPr lang="ru-RU" sz="2800" dirty="0" smtClean="0"/>
              <a:t>независимости программ от внешних </a:t>
            </a:r>
            <a:r>
              <a:rPr lang="ru-RU" sz="2800" dirty="0" smtClean="0"/>
              <a:t>устройств, принцип совместимости, принцип </a:t>
            </a:r>
            <a:r>
              <a:rPr lang="ru-RU" sz="2800" dirty="0" smtClean="0"/>
              <a:t>открытой и наращиваемой </a:t>
            </a:r>
            <a:r>
              <a:rPr lang="ru-RU" sz="2800" dirty="0" smtClean="0"/>
              <a:t>ОС,</a:t>
            </a:r>
            <a:r>
              <a:rPr lang="ru-RU" sz="2800" dirty="0" smtClean="0"/>
              <a:t> </a:t>
            </a:r>
            <a:r>
              <a:rPr lang="ru-RU" sz="2800" dirty="0" smtClean="0"/>
              <a:t>принцип </a:t>
            </a:r>
            <a:r>
              <a:rPr lang="ru-RU" sz="2800" dirty="0" smtClean="0"/>
              <a:t>мобильности (переносимости</a:t>
            </a:r>
            <a:r>
              <a:rPr lang="ru-RU" sz="2800" dirty="0" smtClean="0"/>
              <a:t>), принцип </a:t>
            </a:r>
            <a:r>
              <a:rPr lang="ru-RU" sz="2800" dirty="0" smtClean="0"/>
              <a:t>обеспечения безопасности вычислений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Загнутый угол 5">
            <a:hlinkClick r:id="rId2" action="ppaction://hlinksldjump"/>
          </p:cNvPr>
          <p:cNvSpPr/>
          <p:nvPr/>
        </p:nvSpPr>
        <p:spPr bwMode="auto">
          <a:xfrm>
            <a:off x="323528" y="5949280"/>
            <a:ext cx="720080" cy="648072"/>
          </a:xfrm>
          <a:prstGeom prst="foldedCorner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Операционная система</a:t>
            </a:r>
            <a:endParaRPr lang="ru-RU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91072" y="1700808"/>
            <a:ext cx="835292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/>
              <a:t>Это комплекс программ, обеспечивающих:</a:t>
            </a:r>
            <a:endParaRPr lang="ru-RU" sz="3200" dirty="0"/>
          </a:p>
        </p:txBody>
      </p:sp>
      <p:sp>
        <p:nvSpPr>
          <p:cNvPr id="5129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2636912"/>
            <a:ext cx="8077200" cy="3096344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Управление ресурсами</a:t>
            </a:r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r>
              <a:rPr lang="ru-RU" dirty="0" smtClean="0"/>
              <a:t>Управление процессами</a:t>
            </a:r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r>
              <a:rPr lang="ru-RU" dirty="0" smtClean="0"/>
              <a:t>Пользовательский интерфейс</a:t>
            </a: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Операционная система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 bwMode="auto">
          <a:xfrm>
            <a:off x="1259632" y="2492896"/>
            <a:ext cx="2736304" cy="1152128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Программное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обеспечение</a:t>
            </a:r>
          </a:p>
        </p:txBody>
      </p:sp>
      <p:sp>
        <p:nvSpPr>
          <p:cNvPr id="8" name="Овал 7"/>
          <p:cNvSpPr/>
          <p:nvPr/>
        </p:nvSpPr>
        <p:spPr bwMode="auto">
          <a:xfrm>
            <a:off x="5652120" y="2492896"/>
            <a:ext cx="2736304" cy="1152128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Аппаратные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средства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3203848" y="5157192"/>
            <a:ext cx="2736304" cy="936104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Пользователь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Shape 10"/>
          <p:cNvCxnSpPr>
            <a:stCxn id="9" idx="6"/>
            <a:endCxn id="8" idx="5"/>
          </p:cNvCxnSpPr>
          <p:nvPr/>
        </p:nvCxnSpPr>
        <p:spPr bwMode="auto">
          <a:xfrm flipV="1">
            <a:off x="5940152" y="3476299"/>
            <a:ext cx="2047549" cy="2148945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2" name="Прямоугольник 11"/>
          <p:cNvSpPr/>
          <p:nvPr/>
        </p:nvSpPr>
        <p:spPr>
          <a:xfrm rot="18718204">
            <a:off x="5735227" y="4699944"/>
            <a:ext cx="398283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Пользовательский интерфейс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4" name="Shape 13"/>
          <p:cNvCxnSpPr>
            <a:stCxn id="9" idx="2"/>
          </p:cNvCxnSpPr>
          <p:nvPr/>
        </p:nvCxnSpPr>
        <p:spPr bwMode="auto">
          <a:xfrm rot="10800000">
            <a:off x="1331640" y="3356992"/>
            <a:ext cx="1872208" cy="226825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5" name="Прямоугольник 14"/>
          <p:cNvSpPr/>
          <p:nvPr/>
        </p:nvSpPr>
        <p:spPr>
          <a:xfrm rot="3124034">
            <a:off x="-439504" y="4983635"/>
            <a:ext cx="398283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Пользовательский интерфейс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7" name="Скругленная соединительная линия 16"/>
          <p:cNvCxnSpPr>
            <a:stCxn id="4" idx="0"/>
            <a:endCxn id="4" idx="1"/>
          </p:cNvCxnSpPr>
          <p:nvPr/>
        </p:nvCxnSpPr>
        <p:spPr bwMode="auto">
          <a:xfrm rot="16200000" flipH="1" flipV="1">
            <a:off x="2059707" y="2093543"/>
            <a:ext cx="168725" cy="967429"/>
          </a:xfrm>
          <a:prstGeom prst="curvedConnector3">
            <a:avLst>
              <a:gd name="adj1" fmla="val -30484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9" name="Прямоугольник 18"/>
          <p:cNvSpPr/>
          <p:nvPr/>
        </p:nvSpPr>
        <p:spPr>
          <a:xfrm>
            <a:off x="3635896" y="1700808"/>
            <a:ext cx="249548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Программно-аппаратный интерфейс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7" name="Скругленная соединительная линия 26"/>
          <p:cNvCxnSpPr>
            <a:stCxn id="4" idx="0"/>
            <a:endCxn id="8" idx="0"/>
          </p:cNvCxnSpPr>
          <p:nvPr/>
        </p:nvCxnSpPr>
        <p:spPr bwMode="auto">
          <a:xfrm rot="5400000" flipH="1" flipV="1">
            <a:off x="4824028" y="296652"/>
            <a:ext cx="12700" cy="4392488"/>
          </a:xfrm>
          <a:prstGeom prst="curvedConnector3">
            <a:avLst>
              <a:gd name="adj1" fmla="val 735000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30" name="Прямоугольник 29"/>
          <p:cNvSpPr/>
          <p:nvPr/>
        </p:nvSpPr>
        <p:spPr>
          <a:xfrm rot="19327592">
            <a:off x="-45521" y="1888214"/>
            <a:ext cx="249548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Программный интерфейс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Управляющая кнопка: назад 17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2" grpId="0"/>
      <p:bldP spid="15" grpId="0"/>
      <p:bldP spid="1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94848" cy="1107976"/>
          </a:xfrm>
        </p:spPr>
        <p:txBody>
          <a:bodyPr>
            <a:noAutofit/>
          </a:bodyPr>
          <a:lstStyle/>
          <a:p>
            <a:r>
              <a:rPr lang="ru-RU" dirty="0" smtClean="0"/>
              <a:t>Основные характеристики ОС</a:t>
            </a:r>
            <a:endParaRPr lang="ru-RU" dirty="0"/>
          </a:p>
        </p:txBody>
      </p:sp>
      <p:sp>
        <p:nvSpPr>
          <p:cNvPr id="614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077200" cy="4876800"/>
          </a:xfrm>
        </p:spPr>
        <p:txBody>
          <a:bodyPr/>
          <a:lstStyle/>
          <a:p>
            <a:r>
              <a:rPr lang="ru-RU" dirty="0" smtClean="0">
                <a:hlinkClick r:id="rId3" action="ppaction://hlinksldjump"/>
              </a:rPr>
              <a:t>Тип пользовательского интерфейса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hlinkClick r:id="" action="ppaction://noaction"/>
              </a:rPr>
              <a:t>Особенность управления программами, устройствами и пользователями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>
                <a:hlinkClick r:id="rId4" action="ppaction://hlinksldjump"/>
              </a:rPr>
              <a:t>Методы внутреннего построения</a:t>
            </a:r>
            <a:endParaRPr lang="ru-RU" dirty="0" smtClean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324000"/>
          </a:xfrm>
        </p:spPr>
        <p:txBody>
          <a:bodyPr/>
          <a:lstStyle/>
          <a:p>
            <a:pPr algn="ctr"/>
            <a:r>
              <a:rPr lang="ru-RU" dirty="0" smtClean="0"/>
              <a:t>Тип пользовательского интерфейса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 bwMode="auto">
          <a:xfrm>
            <a:off x="2627784" y="1916832"/>
            <a:ext cx="3600400" cy="936104"/>
          </a:xfrm>
          <a:prstGeom prst="roundRect">
            <a:avLst/>
          </a:prstGeom>
          <a:ln>
            <a:noFill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Интерфейс командной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строки</a:t>
            </a: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 bwMode="auto">
          <a:xfrm>
            <a:off x="2699792" y="3429000"/>
            <a:ext cx="3600400" cy="936104"/>
          </a:xfrm>
          <a:prstGeom prst="roundRect">
            <a:avLst/>
          </a:prstGeom>
          <a:ln>
            <a:noFill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Текстовой оконный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интерфейс</a:t>
            </a: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 bwMode="auto">
          <a:xfrm>
            <a:off x="2771800" y="5013176"/>
            <a:ext cx="3600400" cy="936104"/>
          </a:xfrm>
          <a:prstGeom prst="roundRect">
            <a:avLst/>
          </a:prstGeom>
          <a:ln>
            <a:noFill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Графический оконный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</a:rPr>
              <a:t>интерфейс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Соединительная линия уступом 14"/>
          <p:cNvCxnSpPr>
            <a:stCxn id="5" idx="2"/>
          </p:cNvCxnSpPr>
          <p:nvPr/>
        </p:nvCxnSpPr>
        <p:spPr bwMode="auto">
          <a:xfrm rot="16200000" flipH="1">
            <a:off x="4247964" y="3032956"/>
            <a:ext cx="432048" cy="72008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6" idx="2"/>
          </p:cNvCxnSpPr>
          <p:nvPr/>
        </p:nvCxnSpPr>
        <p:spPr bwMode="auto">
          <a:xfrm rot="16200000" flipH="1">
            <a:off x="4319972" y="4545124"/>
            <a:ext cx="504056" cy="14401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 bwMode="auto">
          <a:xfrm>
            <a:off x="759633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Загнутый угол 11">
            <a:hlinkClick r:id="rId6" action="ppaction://hlinksldjump"/>
          </p:cNvPr>
          <p:cNvSpPr/>
          <p:nvPr/>
        </p:nvSpPr>
        <p:spPr bwMode="auto">
          <a:xfrm>
            <a:off x="683568" y="5949280"/>
            <a:ext cx="720080" cy="648072"/>
          </a:xfrm>
          <a:prstGeom prst="foldedCorner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2400" cy="1143000"/>
          </a:xfrm>
        </p:spPr>
        <p:txBody>
          <a:bodyPr/>
          <a:lstStyle/>
          <a:p>
            <a:pPr algn="ctr"/>
            <a:r>
              <a:rPr lang="ru-RU" dirty="0" smtClean="0"/>
              <a:t>Интерфейс командной строки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1331640" y="3573016"/>
            <a:ext cx="22322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187624" y="1988840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Был характерен для первых операционных систем</a:t>
            </a:r>
            <a:endParaRPr lang="ru-RU" sz="3600" dirty="0"/>
          </a:p>
        </p:txBody>
      </p:sp>
      <p:pic>
        <p:nvPicPr>
          <p:cNvPr id="6" name="Рисунок 5" descr="0_02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876675"/>
            <a:ext cx="5905500" cy="2981325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 bwMode="auto">
          <a:xfrm>
            <a:off x="7308304" y="6093296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 bwMode="auto">
          <a:xfrm>
            <a:off x="6156176" y="6093296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Улыбающееся лицо 8">
            <a:hlinkClick r:id="rId4" action="ppaction://hlinksldjump"/>
          </p:cNvPr>
          <p:cNvSpPr/>
          <p:nvPr/>
        </p:nvSpPr>
        <p:spPr bwMode="auto">
          <a:xfrm>
            <a:off x="8460432" y="5877272"/>
            <a:ext cx="683568" cy="720080"/>
          </a:xfrm>
          <a:prstGeom prst="smileyFac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2400" cy="1143000"/>
          </a:xfrm>
        </p:spPr>
        <p:txBody>
          <a:bodyPr/>
          <a:lstStyle/>
          <a:p>
            <a:pPr algn="ctr"/>
            <a:r>
              <a:rPr lang="ru-RU" dirty="0" smtClean="0"/>
              <a:t>Текстовый оконный интерфейс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827584" y="3789040"/>
            <a:ext cx="28083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899592" y="1916832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Более дружественный, чем интерфейс командной строки, низкие требования к ресурсам</a:t>
            </a:r>
            <a:endParaRPr lang="ru-RU" sz="3200" dirty="0"/>
          </a:p>
        </p:txBody>
      </p:sp>
      <p:pic>
        <p:nvPicPr>
          <p:cNvPr id="7" name="Рисунок 6" descr="text_win_i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971925"/>
            <a:ext cx="5314950" cy="2886075"/>
          </a:xfrm>
          <a:prstGeom prst="rect">
            <a:avLst/>
          </a:prstGeom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 bwMode="auto">
          <a:xfrm>
            <a:off x="6876256" y="6165304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 bwMode="auto">
          <a:xfrm>
            <a:off x="5652120" y="6165304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Улыбающееся лицо 9">
            <a:hlinkClick r:id="rId4" action="ppaction://hlinksldjump"/>
          </p:cNvPr>
          <p:cNvSpPr/>
          <p:nvPr/>
        </p:nvSpPr>
        <p:spPr bwMode="auto">
          <a:xfrm>
            <a:off x="8172400" y="5877272"/>
            <a:ext cx="683568" cy="720080"/>
          </a:xfrm>
          <a:prstGeom prst="smileyFac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Графический оконный интерфейс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971600" y="3717032"/>
            <a:ext cx="27363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899592" y="1916832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Дружественный и интуитивно понятный интерфейс, </a:t>
            </a:r>
            <a:r>
              <a:rPr lang="ru-RU" sz="2800" dirty="0" smtClean="0"/>
              <a:t>с</a:t>
            </a:r>
            <a:r>
              <a:rPr lang="ru-RU" sz="2800" dirty="0" smtClean="0"/>
              <a:t>одержит развитые диалоговые средства</a:t>
            </a:r>
            <a:endParaRPr lang="ru-RU" sz="2800" dirty="0"/>
          </a:p>
        </p:txBody>
      </p:sp>
      <p:pic>
        <p:nvPicPr>
          <p:cNvPr id="7" name="Рисунок 6" descr="Gr_win_i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861048"/>
            <a:ext cx="5181540" cy="2996952"/>
          </a:xfrm>
          <a:prstGeom prst="rect">
            <a:avLst/>
          </a:prstGeom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 bwMode="auto">
          <a:xfrm>
            <a:off x="7020272" y="6093296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 bwMode="auto">
          <a:xfrm>
            <a:off x="5724128" y="6093296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Улыбающееся лицо 9">
            <a:hlinkClick r:id="rId4" action="ppaction://hlinksldjump"/>
          </p:cNvPr>
          <p:cNvSpPr/>
          <p:nvPr/>
        </p:nvSpPr>
        <p:spPr bwMode="auto">
          <a:xfrm>
            <a:off x="8460432" y="5877272"/>
            <a:ext cx="683568" cy="720080"/>
          </a:xfrm>
          <a:prstGeom prst="smileyFac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r>
              <a:rPr lang="ru-RU" sz="3200" dirty="0" smtClean="0"/>
              <a:t>Особенности управления программами, устройствами и пользователями</a:t>
            </a:r>
            <a:endParaRPr lang="ru-RU" sz="3200" dirty="0"/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 bwMode="auto">
          <a:xfrm>
            <a:off x="1259632" y="1844824"/>
            <a:ext cx="2592288" cy="108012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Однозадачные</a:t>
            </a:r>
            <a:endParaRPr lang="ru-RU" sz="28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ОС</a:t>
            </a:r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 bwMode="auto">
          <a:xfrm>
            <a:off x="5292080" y="1844824"/>
            <a:ext cx="2664296" cy="108012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</a:rPr>
              <a:t>Многозадачные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</a:rPr>
              <a:t>ОС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" name="Рисунок 9" descr="1331668930_demotiv-221x3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1600" y="2996952"/>
            <a:ext cx="3096344" cy="3140968"/>
          </a:xfrm>
          <a:prstGeom prst="rect">
            <a:avLst/>
          </a:prstGeom>
        </p:spPr>
      </p:pic>
      <p:pic>
        <p:nvPicPr>
          <p:cNvPr id="11" name="Рисунок 10" descr="1331669090_demotiv-300x29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056" y="3068960"/>
            <a:ext cx="3384376" cy="3140968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 bwMode="auto">
          <a:xfrm>
            <a:off x="7596336" y="6425952"/>
            <a:ext cx="1008112" cy="432048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 bwMode="auto">
          <a:xfrm>
            <a:off x="6300192" y="6425952"/>
            <a:ext cx="1080120" cy="432048"/>
          </a:xfrm>
          <a:prstGeom prst="actionButtonBackPrevious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4572000" y="1700808"/>
            <a:ext cx="0" cy="47525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Загнутый угол 15">
            <a:hlinkClick r:id="rId7" action="ppaction://hlinksldjump"/>
          </p:cNvPr>
          <p:cNvSpPr/>
          <p:nvPr/>
        </p:nvSpPr>
        <p:spPr bwMode="auto">
          <a:xfrm>
            <a:off x="251520" y="5949280"/>
            <a:ext cx="720080" cy="648072"/>
          </a:xfrm>
          <a:prstGeom prst="foldedCorner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Designs\Эскиз.pot</Template>
  <TotalTime>588</TotalTime>
  <Words>237</Words>
  <Application>Microsoft Office PowerPoint</Application>
  <PresentationFormat>Экран (4:3)</PresentationFormat>
  <Paragraphs>84</Paragraphs>
  <Slides>16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Эскиз</vt:lpstr>
      <vt:lpstr>Базовое понятие ОС</vt:lpstr>
      <vt:lpstr>Операционная система</vt:lpstr>
      <vt:lpstr>Операционная система</vt:lpstr>
      <vt:lpstr>Основные характеристики ОС</vt:lpstr>
      <vt:lpstr>Тип пользовательского интерфейса</vt:lpstr>
      <vt:lpstr>Интерфейс командной строки</vt:lpstr>
      <vt:lpstr>Текстовый оконный интерфейс </vt:lpstr>
      <vt:lpstr>Графический оконный интерфейс</vt:lpstr>
      <vt:lpstr>Особенности управления программами, устройствами и пользователями</vt:lpstr>
      <vt:lpstr>Однозадачные ОС</vt:lpstr>
      <vt:lpstr>Многозадачные ОС</vt:lpstr>
      <vt:lpstr>Многозадачные ОС</vt:lpstr>
      <vt:lpstr>Способы организации многозадачности</vt:lpstr>
      <vt:lpstr>Корпоративный способ </vt:lpstr>
      <vt:lpstr>Истинный способ</vt:lpstr>
      <vt:lpstr>Методы внутреннего построения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37</cp:revision>
  <cp:lastPrinted>1601-01-01T00:00:00Z</cp:lastPrinted>
  <dcterms:created xsi:type="dcterms:W3CDTF">1601-01-01T00:00:00Z</dcterms:created>
  <dcterms:modified xsi:type="dcterms:W3CDTF">2012-07-09T05:53:33Z</dcterms:modified>
</cp:coreProperties>
</file>