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2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  <p:sldId id="276" r:id="rId22"/>
  </p:sldIdLst>
  <p:sldSz cx="9720263" cy="64801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912" y="12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Img"/>
          </p:nvPr>
        </p:nvSpPr>
        <p:spPr bwMode="auto">
          <a:xfrm>
            <a:off x="0" y="0"/>
            <a:ext cx="12988925" cy="1459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6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4088" cy="47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15091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0" y="0"/>
            <a:ext cx="13001625" cy="14603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2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0" y="0"/>
            <a:ext cx="13001625" cy="14603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4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-4451350" y="0"/>
            <a:ext cx="21905913" cy="14605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86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-4451350" y="0"/>
            <a:ext cx="21905913" cy="14605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773113" y="812800"/>
            <a:ext cx="601186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1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773113" y="812800"/>
            <a:ext cx="601186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3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0" y="0"/>
            <a:ext cx="13001625" cy="14603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8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-4451350" y="0"/>
            <a:ext cx="21905913" cy="14605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0" y="0"/>
            <a:ext cx="13001625" cy="14603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8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-4451350" y="0"/>
            <a:ext cx="21905913" cy="14605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0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031875" y="1069975"/>
            <a:ext cx="5495925" cy="36639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7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69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1031875" y="1069975"/>
            <a:ext cx="5495925" cy="36639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4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698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79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698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81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4924B7-E2E3-492F-814C-755F3174F57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93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E8E532-8F28-45B0-83BF-498933574D5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40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35800" y="1516063"/>
            <a:ext cx="2182813" cy="42624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5775" y="1516063"/>
            <a:ext cx="6397625" cy="4262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7DEAA4-3429-4F43-BFF0-1B2338F0B12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034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1806575"/>
            <a:ext cx="8193088" cy="1341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1152525" y="5759450"/>
            <a:ext cx="2011363" cy="41751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744913" y="5759450"/>
            <a:ext cx="3063875" cy="41751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7389813" y="5759450"/>
            <a:ext cx="2011362" cy="417513"/>
          </a:xfrm>
        </p:spPr>
        <p:txBody>
          <a:bodyPr/>
          <a:lstStyle>
            <a:lvl1pPr>
              <a:defRPr/>
            </a:lvl1pPr>
          </a:lstStyle>
          <a:p>
            <a:fld id="{548CF31F-61C5-4626-90E1-FB7B7D467F1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880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971550" y="1806575"/>
            <a:ext cx="8193088" cy="1341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85775" y="1516063"/>
            <a:ext cx="4289425" cy="20542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927600" y="1516063"/>
            <a:ext cx="4291013" cy="20542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5775" y="3722688"/>
            <a:ext cx="4289425" cy="20558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927600" y="3722688"/>
            <a:ext cx="4291013" cy="20558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>
          <a:xfrm>
            <a:off x="1152525" y="5759450"/>
            <a:ext cx="2011363" cy="41751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>
          <a:xfrm>
            <a:off x="3744913" y="5759450"/>
            <a:ext cx="3063875" cy="41751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>
          <a:xfrm>
            <a:off x="7389813" y="5759450"/>
            <a:ext cx="2011362" cy="417513"/>
          </a:xfrm>
        </p:spPr>
        <p:txBody>
          <a:bodyPr/>
          <a:lstStyle>
            <a:lvl1pPr>
              <a:defRPr/>
            </a:lvl1pPr>
          </a:lstStyle>
          <a:p>
            <a:fld id="{D592352B-EC3F-4941-A456-AF43DC9139A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639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657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56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80978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14375" y="339725"/>
            <a:ext cx="4067175" cy="4262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3950" y="339725"/>
            <a:ext cx="4067175" cy="4262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053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863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6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6E2322-C15C-492F-B9B7-DDFA9F2C27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880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546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523533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616097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5997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29438" y="339725"/>
            <a:ext cx="2071687" cy="42624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4375" y="339725"/>
            <a:ext cx="6062663" cy="42624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3862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CA25B7-F829-4E77-8565-A199EF02B28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414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58DBA9-202B-4C89-8BE4-80395BAB903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9320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ECD4FC-E8CD-471E-9807-1AB9354B80B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0586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5775" y="1511300"/>
            <a:ext cx="4291013" cy="4264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29188" y="1511300"/>
            <a:ext cx="4292600" cy="4264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05DD0F-EA37-4EC0-9683-84DA1CB6362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8139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5FFF3C-9265-496B-B5D4-392D1750EBA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7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3B4C59-F205-452D-A44E-C71322CE9C1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5695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451C72-F33E-482D-BDCF-E394515ED64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8361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15994D-2A1C-4B08-9628-2C8CD188B4F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7315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8B3C03-520C-4303-9337-F98FCC5F91D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2786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6AD095A-E28B-4113-8E6B-FAC5E0A55BB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5113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9AC405-C973-43A7-A9F9-14DE3CDFC0E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3712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38975" y="82550"/>
            <a:ext cx="2182813" cy="5692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5775" y="82550"/>
            <a:ext cx="6400800" cy="5692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4C223C-8B55-4A99-A798-530FCB2766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89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5775" y="1516063"/>
            <a:ext cx="4289425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27600" y="1516063"/>
            <a:ext cx="4291013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12ABCC-9C73-4CCB-935A-38B9ACF5E55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34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402065-9D17-4DC9-A37D-131A658CC04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10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C68BDA-14D2-49EF-A008-DA65BE10118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29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50B92F1-8F3F-4D67-B66D-E1ACCB5564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12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3D72F6-59AF-408F-A25F-A3C77ECA8DD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31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983D93-A54E-47BF-B44A-94ED8C9C53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45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61975" y="190500"/>
            <a:ext cx="8926513" cy="6110288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"/>
            <a:ext cx="1255713" cy="404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35000" y="3902075"/>
            <a:ext cx="1106488" cy="4318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auto">
          <a:xfrm>
            <a:off x="0" y="3989388"/>
            <a:ext cx="1255713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3999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806575"/>
            <a:ext cx="8193088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1152525" y="5759450"/>
            <a:ext cx="201136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+mn-lt"/>
                <a:cs typeface="Arial Unicode MS" pitchFamily="32" charset="0"/>
              </a:defRPr>
            </a:lvl1pPr>
          </a:lstStyle>
          <a:p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744913" y="5759450"/>
            <a:ext cx="3063875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+mn-lt"/>
                <a:cs typeface="Arial Unicode MS" pitchFamily="32" charset="0"/>
              </a:defRPr>
            </a:lvl1pPr>
          </a:lstStyle>
          <a:p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7389813" y="5759450"/>
            <a:ext cx="2011362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+mn-lt"/>
                <a:cs typeface="Arial Unicode MS" pitchFamily="32" charset="0"/>
              </a:defRPr>
            </a:lvl1pPr>
          </a:lstStyle>
          <a:p>
            <a:fld id="{7D8965D1-15F1-4AAE-9486-116C896A9DE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516063"/>
            <a:ext cx="8732838" cy="426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04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4" r:id="rId12"/>
    <p:sldLayoutId id="2147483685" r:id="rId13"/>
  </p:sldLayoutIdLst>
  <p:txStyles>
    <p:titleStyle>
      <a:lvl1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lnSpc>
          <a:spcPct val="90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14375" y="441325"/>
            <a:ext cx="8286750" cy="127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4375" y="339725"/>
            <a:ext cx="8286750" cy="426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358775" y="109538"/>
            <a:ext cx="1588" cy="1751012"/>
          </a:xfrm>
          <a:prstGeom prst="line">
            <a:avLst/>
          </a:prstGeom>
          <a:noFill/>
          <a:ln w="360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41288" y="311150"/>
            <a:ext cx="1970087" cy="1588"/>
          </a:xfrm>
          <a:prstGeom prst="line">
            <a:avLst/>
          </a:prstGeom>
          <a:noFill/>
          <a:ln w="360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511175" y="134938"/>
            <a:ext cx="1588" cy="522287"/>
          </a:xfrm>
          <a:prstGeom prst="line">
            <a:avLst/>
          </a:prstGeom>
          <a:noFill/>
          <a:ln w="360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31763" y="428625"/>
            <a:ext cx="587375" cy="1588"/>
          </a:xfrm>
          <a:prstGeom prst="line">
            <a:avLst/>
          </a:prstGeom>
          <a:noFill/>
          <a:ln w="360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098550" y="0"/>
            <a:ext cx="1588" cy="6480175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676400" y="0"/>
            <a:ext cx="1588" cy="6480175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2338388" y="0"/>
            <a:ext cx="1587" cy="6480175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2982913" y="0"/>
            <a:ext cx="1587" cy="6480175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3654425" y="0"/>
            <a:ext cx="1588" cy="6480175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606425" y="0"/>
            <a:ext cx="1588" cy="6480175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4394200" y="0"/>
            <a:ext cx="1588" cy="6480175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5160963" y="0"/>
            <a:ext cx="1587" cy="6480175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5880100" y="0"/>
            <a:ext cx="1588" cy="6480175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6646863" y="0"/>
            <a:ext cx="1587" cy="6480175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7272338" y="0"/>
            <a:ext cx="1587" cy="6480175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7869238" y="0"/>
            <a:ext cx="1587" cy="6480175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8474075" y="0"/>
            <a:ext cx="1588" cy="6480175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9147175" y="0"/>
            <a:ext cx="1588" cy="6480175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0" y="512763"/>
            <a:ext cx="9720263" cy="1587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0" y="1101725"/>
            <a:ext cx="9720263" cy="1588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0" y="1784350"/>
            <a:ext cx="9720263" cy="1588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0" y="2474913"/>
            <a:ext cx="9720263" cy="1587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0" y="3105150"/>
            <a:ext cx="9720263" cy="1588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0" y="3703638"/>
            <a:ext cx="9720263" cy="1587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0" y="4259263"/>
            <a:ext cx="9720263" cy="1587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0" y="4838700"/>
            <a:ext cx="9720263" cy="1588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0" y="5353050"/>
            <a:ext cx="9720263" cy="1588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0" y="5934075"/>
            <a:ext cx="9720263" cy="1588"/>
          </a:xfrm>
          <a:prstGeom prst="line">
            <a:avLst/>
          </a:prstGeom>
          <a:noFill/>
          <a:ln w="93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82550"/>
            <a:ext cx="8736013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511300"/>
            <a:ext cx="8736013" cy="426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85775" y="5900738"/>
            <a:ext cx="2255838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21050" y="5900738"/>
            <a:ext cx="3065463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defRPr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965950" y="5900738"/>
            <a:ext cx="2255838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defRPr>
            </a:lvl1pPr>
          </a:lstStyle>
          <a:p>
            <a:fld id="{4EA77BFC-6030-460A-BAE1-E3CB8EA8E7F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6.wmf"/><Relationship Id="rId3" Type="http://schemas.openxmlformats.org/officeDocument/2006/relationships/notesSlide" Target="../notesSlides/notesSlide15.xml"/><Relationship Id="rId21" Type="http://schemas.openxmlformats.org/officeDocument/2006/relationships/oleObject" Target="../embeddings/oleObject12.bin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9.bin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4.wmf"/><Relationship Id="rId5" Type="http://schemas.openxmlformats.org/officeDocument/2006/relationships/image" Target="../media/image12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5.bin"/><Relationship Id="rId19" Type="http://schemas.openxmlformats.org/officeDocument/2006/relationships/oleObject" Target="../embeddings/oleObject11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1260475" y="1295400"/>
            <a:ext cx="7993063" cy="4275138"/>
          </a:xfrm>
          <a:ln/>
        </p:spPr>
        <p:txBody>
          <a:bodyPr/>
          <a:lstStyle/>
          <a:p>
            <a:pPr algn="ctr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800" i="1">
                <a:effectLst>
                  <a:outerShdw blurRad="38100" dist="38100" dir="2700000" algn="tl">
                    <a:srgbClr val="C0C0C0"/>
                  </a:outerShdw>
                </a:effectLst>
              </a:rPr>
              <a:t>Соотношение между сторонами и углами в прямоугольном треугольнике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1116013" y="144463"/>
            <a:ext cx="8115300" cy="5072062"/>
          </a:xfrm>
          <a:ln/>
        </p:spPr>
        <p:txBody>
          <a:bodyPr/>
          <a:lstStyle/>
          <a:p>
            <a:pPr algn="ctr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i="1">
                <a:solidFill>
                  <a:srgbClr val="996633"/>
                </a:solidFill>
              </a:rPr>
              <a:t>Вычислите угол наклона Пизанской башни</a:t>
            </a:r>
            <a:r>
              <a:rPr lang="ru-RU">
                <a:solidFill>
                  <a:srgbClr val="CC9900"/>
                </a:solidFill>
              </a:rPr>
              <a:t>.</a:t>
            </a:r>
            <a:r>
              <a:rPr lang="ru-RU"/>
              <a:t> 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В случае затруднения осуществи рефлексию над своими действиями. 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2376488"/>
            <a:ext cx="2595563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39" name="Line 3"/>
          <p:cNvSpPr>
            <a:spLocks noChangeShapeType="1"/>
          </p:cNvSpPr>
          <p:nvPr/>
        </p:nvSpPr>
        <p:spPr bwMode="auto">
          <a:xfrm flipV="1">
            <a:off x="2916238" y="2651125"/>
            <a:ext cx="431800" cy="3194050"/>
          </a:xfrm>
          <a:prstGeom prst="line">
            <a:avLst/>
          </a:prstGeom>
          <a:noFill/>
          <a:ln w="507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3419475" y="3024188"/>
            <a:ext cx="1081088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356100" y="2663825"/>
            <a:ext cx="4321175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spcBef>
                <a:spcPts val="1750"/>
              </a:spcBef>
            </a:pPr>
            <a:r>
              <a:rPr lang="ru-RU" sz="3600">
                <a:solidFill>
                  <a:srgbClr val="000000"/>
                </a:solidFill>
              </a:rPr>
              <a:t>60 м </a:t>
            </a:r>
            <a:r>
              <a:rPr lang="ru-RU" sz="2800">
                <a:solidFill>
                  <a:srgbClr val="000000"/>
                </a:solidFill>
              </a:rPr>
              <a:t>(длина башни)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348038" y="2735263"/>
            <a:ext cx="1587" cy="3097212"/>
          </a:xfrm>
          <a:prstGeom prst="line">
            <a:avLst/>
          </a:prstGeom>
          <a:noFill/>
          <a:ln w="5076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419475" y="5040313"/>
            <a:ext cx="1008063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572000" y="4679950"/>
            <a:ext cx="27368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spcBef>
                <a:spcPts val="2500"/>
              </a:spcBef>
            </a:pPr>
            <a:r>
              <a:rPr lang="ru-RU" sz="4000">
                <a:solidFill>
                  <a:srgbClr val="000000"/>
                </a:solidFill>
              </a:rPr>
              <a:t>50 м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33475" y="128588"/>
            <a:ext cx="8261350" cy="2549525"/>
          </a:xfrm>
          <a:ln/>
        </p:spPr>
        <p:txBody>
          <a:bodyPr lIns="90000" tIns="9216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>
                <a:solidFill>
                  <a:srgbClr val="666600"/>
                </a:solidFill>
              </a:rPr>
              <a:t>Синусом</a:t>
            </a:r>
            <a:r>
              <a:rPr lang="ru-RU" sz="3600" b="1">
                <a:solidFill>
                  <a:srgbClr val="221304"/>
                </a:solidFill>
              </a:rPr>
              <a:t> острого угла в прямоугольном треугольнике называется  отношение </a:t>
            </a:r>
            <a:r>
              <a:rPr lang="ru-RU" sz="3600" b="1">
                <a:solidFill>
                  <a:srgbClr val="666600"/>
                </a:solidFill>
              </a:rPr>
              <a:t>противолежащего</a:t>
            </a:r>
            <a:r>
              <a:rPr lang="ru-RU" sz="3600" b="1">
                <a:solidFill>
                  <a:srgbClr val="221304"/>
                </a:solidFill>
              </a:rPr>
              <a:t> катета к гипотенузе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3060700"/>
            <a:ext cx="4799013" cy="277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3" name="Freeform 3"/>
          <p:cNvSpPr>
            <a:spLocks noChangeArrowheads="1"/>
          </p:cNvSpPr>
          <p:nvPr/>
        </p:nvSpPr>
        <p:spPr bwMode="auto">
          <a:xfrm>
            <a:off x="5994400" y="5616575"/>
            <a:ext cx="80963" cy="215900"/>
          </a:xfrm>
          <a:custGeom>
            <a:avLst/>
            <a:gdLst>
              <a:gd name="T0" fmla="*/ 225 w 226"/>
              <a:gd name="T1" fmla="*/ 0 h 601"/>
              <a:gd name="T2" fmla="*/ 0 w 226"/>
              <a:gd name="T3" fmla="*/ 600 h 60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6" h="601">
                <a:moveTo>
                  <a:pt x="225" y="0"/>
                </a:moveTo>
                <a:lnTo>
                  <a:pt x="0" y="600"/>
                </a:lnTo>
              </a:path>
            </a:pathLst>
          </a:custGeom>
          <a:noFill/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439863" y="5688013"/>
            <a:ext cx="360362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spcBef>
                <a:spcPts val="1500"/>
              </a:spcBef>
            </a:pPr>
            <a:r>
              <a:rPr lang="ru-RU" sz="230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561138" y="5616575"/>
            <a:ext cx="3238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spcBef>
                <a:spcPts val="1500"/>
              </a:spcBef>
            </a:pPr>
            <a:r>
              <a:rPr lang="ru-RU" sz="230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538288" y="2663825"/>
            <a:ext cx="4857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spcBef>
                <a:spcPts val="1500"/>
              </a:spcBef>
            </a:pPr>
            <a:r>
              <a:rPr lang="ru-RU" sz="230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5367" name="Freeform 7"/>
          <p:cNvSpPr>
            <a:spLocks noChangeArrowheads="1"/>
          </p:cNvSpPr>
          <p:nvPr/>
        </p:nvSpPr>
        <p:spPr bwMode="auto">
          <a:xfrm>
            <a:off x="8320088" y="4032250"/>
            <a:ext cx="912812" cy="1588"/>
          </a:xfrm>
          <a:custGeom>
            <a:avLst/>
            <a:gdLst>
              <a:gd name="T0" fmla="*/ 0 w 2537"/>
              <a:gd name="T1" fmla="*/ 0 h 6"/>
              <a:gd name="T2" fmla="*/ 2536 w 2537"/>
              <a:gd name="T3" fmla="*/ 5 h 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37" h="6">
                <a:moveTo>
                  <a:pt x="0" y="0"/>
                </a:moveTo>
                <a:lnTo>
                  <a:pt x="2536" y="5"/>
                </a:lnTo>
              </a:path>
            </a:pathLst>
          </a:custGeom>
          <a:noFill/>
          <a:ln w="237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8334375" y="4103688"/>
            <a:ext cx="777875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600" i="1">
                <a:solidFill>
                  <a:srgbClr val="000000"/>
                </a:solidFill>
              </a:rPr>
              <a:t>AB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8334375" y="3311525"/>
            <a:ext cx="81121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600" i="1">
                <a:solidFill>
                  <a:srgbClr val="000000"/>
                </a:solidFill>
              </a:rPr>
              <a:t>BC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7285038" y="3671888"/>
            <a:ext cx="388937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6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7785100" y="3671888"/>
            <a:ext cx="320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600">
                <a:solidFill>
                  <a:srgbClr val="000000"/>
                </a:solidFill>
                <a:latin typeface="Symbol" pitchFamily="16" charset="2"/>
              </a:rPr>
              <a:t>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6467475" y="3671888"/>
            <a:ext cx="747713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600">
                <a:solidFill>
                  <a:srgbClr val="000000"/>
                </a:solidFill>
              </a:rPr>
              <a:t>sin</a:t>
            </a:r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3" y="5534025"/>
            <a:ext cx="4429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33475" y="215900"/>
            <a:ext cx="8261350" cy="2736850"/>
          </a:xfrm>
          <a:ln/>
        </p:spPr>
        <p:txBody>
          <a:bodyPr lIns="90000" tIns="9216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>
                <a:solidFill>
                  <a:srgbClr val="996633"/>
                </a:solidFill>
              </a:rPr>
              <a:t>Косинусом</a:t>
            </a:r>
            <a:r>
              <a:rPr lang="ru-RU" sz="3600" b="1">
                <a:solidFill>
                  <a:srgbClr val="221304"/>
                </a:solidFill>
              </a:rPr>
              <a:t> острого угла в прямоугольном треугольнике называется  отношение </a:t>
            </a:r>
            <a:r>
              <a:rPr lang="ru-RU" sz="3600" b="1">
                <a:solidFill>
                  <a:srgbClr val="996633"/>
                </a:solidFill>
              </a:rPr>
              <a:t>прилежащего</a:t>
            </a:r>
            <a:r>
              <a:rPr lang="ru-RU" sz="3600" b="1">
                <a:solidFill>
                  <a:srgbClr val="221304"/>
                </a:solidFill>
              </a:rPr>
              <a:t> катета к гипотенузе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8" y="3100388"/>
            <a:ext cx="4799012" cy="277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7" name="Freeform 3"/>
          <p:cNvSpPr>
            <a:spLocks noChangeArrowheads="1"/>
          </p:cNvSpPr>
          <p:nvPr/>
        </p:nvSpPr>
        <p:spPr bwMode="auto">
          <a:xfrm>
            <a:off x="5994400" y="5616575"/>
            <a:ext cx="80963" cy="215900"/>
          </a:xfrm>
          <a:custGeom>
            <a:avLst/>
            <a:gdLst>
              <a:gd name="T0" fmla="*/ 225 w 226"/>
              <a:gd name="T1" fmla="*/ 0 h 601"/>
              <a:gd name="T2" fmla="*/ 0 w 226"/>
              <a:gd name="T3" fmla="*/ 600 h 60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6" h="601">
                <a:moveTo>
                  <a:pt x="225" y="0"/>
                </a:moveTo>
                <a:lnTo>
                  <a:pt x="0" y="600"/>
                </a:lnTo>
              </a:path>
            </a:pathLst>
          </a:custGeom>
          <a:noFill/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57325" y="5688013"/>
            <a:ext cx="3238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spcBef>
                <a:spcPts val="1500"/>
              </a:spcBef>
            </a:pPr>
            <a:r>
              <a:rPr lang="ru-RU" sz="230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538288" y="2663825"/>
            <a:ext cx="4857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spcBef>
                <a:spcPts val="1500"/>
              </a:spcBef>
            </a:pPr>
            <a:r>
              <a:rPr lang="ru-RU" sz="230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561138" y="5616575"/>
            <a:ext cx="3238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spcBef>
                <a:spcPts val="1500"/>
              </a:spcBef>
            </a:pPr>
            <a:r>
              <a:rPr lang="ru-RU" sz="230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357938" y="3527425"/>
            <a:ext cx="91122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600">
                <a:solidFill>
                  <a:srgbClr val="000000"/>
                </a:solidFill>
              </a:rPr>
              <a:t>cos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285038" y="3527425"/>
            <a:ext cx="388937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6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7856538" y="3527425"/>
            <a:ext cx="341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600">
                <a:solidFill>
                  <a:srgbClr val="000000"/>
                </a:solidFill>
                <a:latin typeface="Symbol" pitchFamily="16" charset="2"/>
              </a:rPr>
              <a:t></a:t>
            </a:r>
          </a:p>
        </p:txBody>
      </p:sp>
      <p:sp>
        <p:nvSpPr>
          <p:cNvPr id="16394" name="Freeform 10"/>
          <p:cNvSpPr>
            <a:spLocks noChangeArrowheads="1"/>
          </p:cNvSpPr>
          <p:nvPr/>
        </p:nvSpPr>
        <p:spPr bwMode="auto">
          <a:xfrm>
            <a:off x="8320088" y="3886200"/>
            <a:ext cx="912812" cy="1588"/>
          </a:xfrm>
          <a:custGeom>
            <a:avLst/>
            <a:gdLst>
              <a:gd name="T0" fmla="*/ 0 w 2537"/>
              <a:gd name="T1" fmla="*/ 0 h 5"/>
              <a:gd name="T2" fmla="*/ 2536 w 2537"/>
              <a:gd name="T3" fmla="*/ 4 h 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37" h="5">
                <a:moveTo>
                  <a:pt x="0" y="0"/>
                </a:moveTo>
                <a:lnTo>
                  <a:pt x="2536" y="4"/>
                </a:lnTo>
              </a:path>
            </a:pathLst>
          </a:custGeom>
          <a:noFill/>
          <a:ln w="237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8099425" y="3167063"/>
            <a:ext cx="1036638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600" i="1">
                <a:solidFill>
                  <a:srgbClr val="000000"/>
                </a:solidFill>
              </a:rPr>
              <a:t>A</a:t>
            </a:r>
            <a:r>
              <a:rPr lang="ru-RU" sz="46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8224838" y="3887788"/>
            <a:ext cx="777875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600" i="1">
                <a:solidFill>
                  <a:srgbClr val="000000"/>
                </a:solidFill>
              </a:rPr>
              <a:t>АВ</a:t>
            </a:r>
          </a:p>
        </p:txBody>
      </p: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3" y="5518150"/>
            <a:ext cx="44291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33475" y="63500"/>
            <a:ext cx="8288338" cy="2606675"/>
          </a:xfrm>
          <a:ln/>
        </p:spPr>
        <p:txBody>
          <a:bodyPr lIns="90000" tIns="92160" rIns="90000" bIns="468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>
                <a:solidFill>
                  <a:srgbClr val="808000"/>
                </a:solidFill>
              </a:rPr>
              <a:t>Тангенсом</a:t>
            </a:r>
            <a:r>
              <a:rPr lang="ru-RU" sz="3600" b="1">
                <a:solidFill>
                  <a:srgbClr val="221304"/>
                </a:solidFill>
              </a:rPr>
              <a:t> острого угла в прямоугольном треугольнике называется  отношение </a:t>
            </a:r>
            <a:r>
              <a:rPr lang="ru-RU" sz="3600" b="1">
                <a:solidFill>
                  <a:srgbClr val="808000"/>
                </a:solidFill>
              </a:rPr>
              <a:t>противолежащего</a:t>
            </a:r>
            <a:r>
              <a:rPr lang="ru-RU" sz="3600" b="1">
                <a:solidFill>
                  <a:srgbClr val="221304"/>
                </a:solidFill>
              </a:rPr>
              <a:t> катета к прилежащему</a:t>
            </a:r>
          </a:p>
        </p:txBody>
      </p:sp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1862138" y="3167063"/>
            <a:ext cx="4616450" cy="2663825"/>
          </a:xfrm>
          <a:prstGeom prst="rtTriangle">
            <a:avLst/>
          </a:prstGeom>
          <a:noFill/>
          <a:ln w="7632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Freeform 3"/>
          <p:cNvSpPr>
            <a:spLocks noChangeArrowheads="1"/>
          </p:cNvSpPr>
          <p:nvPr/>
        </p:nvSpPr>
        <p:spPr bwMode="auto">
          <a:xfrm>
            <a:off x="5994400" y="5616575"/>
            <a:ext cx="80963" cy="215900"/>
          </a:xfrm>
          <a:custGeom>
            <a:avLst/>
            <a:gdLst>
              <a:gd name="T0" fmla="*/ 225 w 226"/>
              <a:gd name="T1" fmla="*/ 0 h 601"/>
              <a:gd name="T2" fmla="*/ 0 w 226"/>
              <a:gd name="T3" fmla="*/ 600 h 60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6" h="601">
                <a:moveTo>
                  <a:pt x="225" y="0"/>
                </a:moveTo>
                <a:lnTo>
                  <a:pt x="0" y="600"/>
                </a:lnTo>
              </a:path>
            </a:pathLst>
          </a:custGeom>
          <a:noFill/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538288" y="2663825"/>
            <a:ext cx="4857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spcBef>
                <a:spcPts val="1500"/>
              </a:spcBef>
            </a:pPr>
            <a:r>
              <a:rPr lang="ru-RU" sz="230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457325" y="5688013"/>
            <a:ext cx="3238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spcBef>
                <a:spcPts val="1500"/>
              </a:spcBef>
            </a:pPr>
            <a:r>
              <a:rPr lang="ru-RU" sz="230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561138" y="5616575"/>
            <a:ext cx="3238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spcBef>
                <a:spcPts val="1500"/>
              </a:spcBef>
            </a:pPr>
            <a:r>
              <a:rPr lang="ru-RU" sz="230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640513" y="3527425"/>
            <a:ext cx="487362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600">
                <a:solidFill>
                  <a:srgbClr val="000000"/>
                </a:solidFill>
              </a:rPr>
              <a:t>tg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7285038" y="3527425"/>
            <a:ext cx="388937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6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7856538" y="3527425"/>
            <a:ext cx="341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600">
                <a:solidFill>
                  <a:srgbClr val="000000"/>
                </a:solidFill>
                <a:latin typeface="Symbol" pitchFamily="16" charset="2"/>
              </a:rPr>
              <a:t></a:t>
            </a:r>
          </a:p>
        </p:txBody>
      </p:sp>
      <p:sp>
        <p:nvSpPr>
          <p:cNvPr id="17418" name="Freeform 10"/>
          <p:cNvSpPr>
            <a:spLocks noChangeArrowheads="1"/>
          </p:cNvSpPr>
          <p:nvPr/>
        </p:nvSpPr>
        <p:spPr bwMode="auto">
          <a:xfrm>
            <a:off x="8342313" y="3887788"/>
            <a:ext cx="912812" cy="1587"/>
          </a:xfrm>
          <a:custGeom>
            <a:avLst/>
            <a:gdLst>
              <a:gd name="T0" fmla="*/ 0 w 2536"/>
              <a:gd name="T1" fmla="*/ 0 h 5"/>
              <a:gd name="T2" fmla="*/ 2535 w 2536"/>
              <a:gd name="T3" fmla="*/ 4 h 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36" h="5">
                <a:moveTo>
                  <a:pt x="0" y="0"/>
                </a:moveTo>
                <a:lnTo>
                  <a:pt x="2535" y="4"/>
                </a:lnTo>
              </a:path>
            </a:pathLst>
          </a:custGeom>
          <a:noFill/>
          <a:ln w="237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8342313" y="3167063"/>
            <a:ext cx="1017587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600" i="1">
                <a:solidFill>
                  <a:srgbClr val="000000"/>
                </a:solidFill>
              </a:rPr>
              <a:t>B</a:t>
            </a:r>
            <a:r>
              <a:rPr lang="ru-RU" sz="46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8334375" y="3887788"/>
            <a:ext cx="811213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600" i="1">
                <a:solidFill>
                  <a:srgbClr val="000000"/>
                </a:solidFill>
              </a:rPr>
              <a:t>A</a:t>
            </a:r>
            <a:r>
              <a:rPr lang="en-US" sz="46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874838" y="5553075"/>
            <a:ext cx="404812" cy="287338"/>
          </a:xfrm>
          <a:prstGeom prst="rect">
            <a:avLst/>
          </a:prstGeom>
          <a:solidFill>
            <a:srgbClr val="FFFF99"/>
          </a:solidFill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214438" y="65088"/>
            <a:ext cx="8126412" cy="2547937"/>
          </a:xfrm>
          <a:ln/>
        </p:spPr>
        <p:txBody>
          <a:bodyPr lIns="91440" tIns="91080" rIns="91440" bIns="4572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>
                <a:solidFill>
                  <a:srgbClr val="808019"/>
                </a:solidFill>
              </a:rPr>
              <a:t>Котангенсом</a:t>
            </a:r>
            <a:r>
              <a:rPr lang="ru-RU" sz="3600" b="1">
                <a:solidFill>
                  <a:srgbClr val="221304"/>
                </a:solidFill>
              </a:rPr>
              <a:t> острого угла в прямоугольном треугольнике называется  отношение </a:t>
            </a:r>
            <a:r>
              <a:rPr lang="ru-RU" sz="3600" b="1">
                <a:solidFill>
                  <a:srgbClr val="666600"/>
                </a:solidFill>
              </a:rPr>
              <a:t>прилежащего</a:t>
            </a:r>
            <a:r>
              <a:rPr lang="ru-RU" sz="3600" b="1">
                <a:solidFill>
                  <a:srgbClr val="221304"/>
                </a:solidFill>
              </a:rPr>
              <a:t> катета к противолежащему</a:t>
            </a:r>
          </a:p>
        </p:txBody>
      </p:sp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862138" y="3167063"/>
            <a:ext cx="4616450" cy="2663825"/>
          </a:xfrm>
          <a:prstGeom prst="rtTriangle">
            <a:avLst/>
          </a:prstGeom>
          <a:gradFill rotWithShape="0">
            <a:gsLst>
              <a:gs pos="0">
                <a:srgbClr val="FFFF00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7632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469063" y="3527425"/>
            <a:ext cx="779462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600">
                <a:solidFill>
                  <a:srgbClr val="000000"/>
                </a:solidFill>
              </a:rPr>
              <a:t>с</a:t>
            </a:r>
            <a:r>
              <a:rPr lang="en-US" sz="4600">
                <a:solidFill>
                  <a:srgbClr val="000000"/>
                </a:solidFill>
              </a:rPr>
              <a:t>tg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285038" y="3527425"/>
            <a:ext cx="388937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6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7856538" y="3527425"/>
            <a:ext cx="341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600">
                <a:solidFill>
                  <a:srgbClr val="000000"/>
                </a:solidFill>
                <a:latin typeface="Symbol" pitchFamily="16" charset="2"/>
              </a:rPr>
              <a:t></a:t>
            </a:r>
          </a:p>
        </p:txBody>
      </p:sp>
      <p:sp>
        <p:nvSpPr>
          <p:cNvPr id="18438" name="Freeform 6"/>
          <p:cNvSpPr>
            <a:spLocks noChangeArrowheads="1"/>
          </p:cNvSpPr>
          <p:nvPr/>
        </p:nvSpPr>
        <p:spPr bwMode="auto">
          <a:xfrm>
            <a:off x="8342313" y="3887788"/>
            <a:ext cx="912812" cy="1587"/>
          </a:xfrm>
          <a:custGeom>
            <a:avLst/>
            <a:gdLst>
              <a:gd name="T0" fmla="*/ 0 w 2536"/>
              <a:gd name="T1" fmla="*/ 0 h 5"/>
              <a:gd name="T2" fmla="*/ 2535 w 2536"/>
              <a:gd name="T3" fmla="*/ 4 h 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36" h="5">
                <a:moveTo>
                  <a:pt x="0" y="0"/>
                </a:moveTo>
                <a:lnTo>
                  <a:pt x="2535" y="4"/>
                </a:lnTo>
              </a:path>
            </a:pathLst>
          </a:custGeom>
          <a:noFill/>
          <a:ln w="237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8342313" y="3959225"/>
            <a:ext cx="1017587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600" i="1">
                <a:solidFill>
                  <a:srgbClr val="000000"/>
                </a:solidFill>
              </a:rPr>
              <a:t>B</a:t>
            </a:r>
            <a:r>
              <a:rPr lang="ru-RU" sz="46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8415338" y="3167063"/>
            <a:ext cx="811212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600" i="1">
                <a:solidFill>
                  <a:srgbClr val="000000"/>
                </a:solidFill>
              </a:rPr>
              <a:t>A</a:t>
            </a:r>
            <a:r>
              <a:rPr lang="en-US" sz="46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538288" y="2663825"/>
            <a:ext cx="4857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spcBef>
                <a:spcPts val="1500"/>
              </a:spcBef>
            </a:pPr>
            <a:r>
              <a:rPr lang="ru-RU" sz="230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457325" y="5688013"/>
            <a:ext cx="3238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spcBef>
                <a:spcPts val="1500"/>
              </a:spcBef>
            </a:pPr>
            <a:r>
              <a:rPr lang="ru-RU" sz="230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561138" y="5616575"/>
            <a:ext cx="3238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spcBef>
                <a:spcPts val="1500"/>
              </a:spcBef>
            </a:pPr>
            <a:r>
              <a:rPr lang="ru-RU" sz="230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8444" name="Freeform 12"/>
          <p:cNvSpPr>
            <a:spLocks noChangeArrowheads="1"/>
          </p:cNvSpPr>
          <p:nvPr/>
        </p:nvSpPr>
        <p:spPr bwMode="auto">
          <a:xfrm>
            <a:off x="5994400" y="5616575"/>
            <a:ext cx="80963" cy="215900"/>
          </a:xfrm>
          <a:custGeom>
            <a:avLst/>
            <a:gdLst>
              <a:gd name="T0" fmla="*/ 225 w 226"/>
              <a:gd name="T1" fmla="*/ 0 h 601"/>
              <a:gd name="T2" fmla="*/ 0 w 226"/>
              <a:gd name="T3" fmla="*/ 600 h 60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6" h="601">
                <a:moveTo>
                  <a:pt x="225" y="0"/>
                </a:moveTo>
                <a:lnTo>
                  <a:pt x="0" y="600"/>
                </a:lnTo>
              </a:path>
            </a:pathLst>
          </a:custGeom>
          <a:noFill/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874838" y="5553075"/>
            <a:ext cx="404812" cy="287338"/>
          </a:xfrm>
          <a:prstGeom prst="rect">
            <a:avLst/>
          </a:prstGeom>
          <a:solidFill>
            <a:srgbClr val="FFFF99"/>
          </a:solidFill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1832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360363"/>
            <a:ext cx="8205787" cy="1354137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/>
              <a:t>Значения  синуса, косинуса и тангенса для углов 30</a:t>
            </a:r>
            <a:r>
              <a:rPr lang="ru-RU" sz="4000" baseline="30000"/>
              <a:t>0</a:t>
            </a:r>
            <a:r>
              <a:rPr lang="ru-RU" sz="4000"/>
              <a:t>, 45</a:t>
            </a:r>
            <a:r>
              <a:rPr lang="ru-RU" sz="4000" baseline="30000"/>
              <a:t>0</a:t>
            </a:r>
            <a:r>
              <a:rPr lang="ru-RU" sz="4000"/>
              <a:t>, 60</a:t>
            </a:r>
            <a:r>
              <a:rPr lang="ru-RU" sz="4000" baseline="30000"/>
              <a:t>0</a:t>
            </a:r>
            <a:r>
              <a:rPr lang="ru-RU" sz="4000"/>
              <a:t>. </a:t>
            </a:r>
          </a:p>
        </p:txBody>
      </p:sp>
      <p:graphicFrame>
        <p:nvGraphicFramePr>
          <p:cNvPr id="20482" name="Group 2"/>
          <p:cNvGraphicFramePr>
            <a:graphicFrameLocks noGrp="1"/>
          </p:cNvGraphicFramePr>
          <p:nvPr/>
        </p:nvGraphicFramePr>
        <p:xfrm>
          <a:off x="1187450" y="1944688"/>
          <a:ext cx="8035925" cy="4103688"/>
        </p:xfrm>
        <a:graphic>
          <a:graphicData uri="http://schemas.openxmlformats.org/drawingml/2006/table">
            <a:tbl>
              <a:tblPr/>
              <a:tblGrid>
                <a:gridCol w="2008188"/>
                <a:gridCol w="2011362"/>
                <a:gridCol w="2008188"/>
                <a:gridCol w="2008187"/>
              </a:tblGrid>
              <a:tr h="935038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</a:rPr>
                        <a:t> </a:t>
                      </a:r>
                    </a:p>
                  </a:txBody>
                  <a:tcPr marT="166320" anchor="ctr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6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</a:rPr>
                        <a:t> 30</a:t>
                      </a:r>
                      <a:r>
                        <a:rPr kumimoji="0" lang="ru-RU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</a:rPr>
                        <a:t>0</a:t>
                      </a:r>
                    </a:p>
                  </a:txBody>
                  <a:tcPr marT="16632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6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</a:rPr>
                        <a:t>45</a:t>
                      </a:r>
                      <a:r>
                        <a:rPr kumimoji="0" lang="ru-RU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</a:rPr>
                        <a:t>0</a:t>
                      </a:r>
                    </a:p>
                  </a:txBody>
                  <a:tcPr marT="16632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6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</a:rPr>
                        <a:t>60</a:t>
                      </a:r>
                      <a:r>
                        <a:rPr kumimoji="0" lang="ru-RU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</a:rPr>
                        <a:t>0</a:t>
                      </a:r>
                    </a:p>
                  </a:txBody>
                  <a:tcPr marT="16632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67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</a:rPr>
                        <a:t>sin</a:t>
                      </a:r>
                    </a:p>
                  </a:txBody>
                  <a:tcPr marT="166320" anchor="ctr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7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</a:rPr>
                        <a:t>cos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</a:rPr>
                        <a:t> </a:t>
                      </a:r>
                    </a:p>
                  </a:txBody>
                  <a:tcPr marT="166320" anchor="ctr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125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</a:rPr>
                        <a:t>tg </a:t>
                      </a:r>
                    </a:p>
                  </a:txBody>
                  <a:tcPr marT="166320" anchor="ctr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67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S Gothic" charset="-128"/>
                        </a:rPr>
                        <a:t>1</a:t>
                      </a:r>
                    </a:p>
                  </a:txBody>
                  <a:tcPr marT="166320"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9" name="Object 59"/>
          <p:cNvGraphicFramePr>
            <a:graphicFrameLocks noChangeAspect="1"/>
          </p:cNvGraphicFramePr>
          <p:nvPr/>
        </p:nvGraphicFramePr>
        <p:xfrm>
          <a:off x="7885113" y="3960813"/>
          <a:ext cx="425450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2" r:id="rId4" imgW="200880" imgH="370440" progId="">
                  <p:embed/>
                </p:oleObj>
              </mc:Choice>
              <mc:Fallback>
                <p:oleObj r:id="rId4" imgW="200880" imgH="370440" progId="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5113" y="3960813"/>
                        <a:ext cx="425450" cy="9540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0" name="Object 60"/>
          <p:cNvGraphicFramePr>
            <a:graphicFrameLocks noChangeAspect="1"/>
          </p:cNvGraphicFramePr>
          <p:nvPr/>
        </p:nvGraphicFramePr>
        <p:xfrm>
          <a:off x="1979613" y="4103688"/>
          <a:ext cx="6445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3" r:id="rId6" imgW="3657600" imgH="3352680" progId="">
                  <p:embed/>
                </p:oleObj>
              </mc:Choice>
              <mc:Fallback>
                <p:oleObj r:id="rId6" imgW="3657600" imgH="3352680" progId="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103688"/>
                        <a:ext cx="644525" cy="5365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1" name="Object 61"/>
          <p:cNvGraphicFramePr>
            <a:graphicFrameLocks noChangeAspect="1"/>
          </p:cNvGraphicFramePr>
          <p:nvPr/>
        </p:nvGraphicFramePr>
        <p:xfrm>
          <a:off x="1644650" y="1879600"/>
          <a:ext cx="6889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4" r:id="rId8" imgW="3657600" imgH="3352680" progId="">
                  <p:embed/>
                </p:oleObj>
              </mc:Choice>
              <mc:Fallback>
                <p:oleObj r:id="rId8" imgW="3657600" imgH="3352680" progId="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650" y="1879600"/>
                        <a:ext cx="688975" cy="5746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2" name="Object 62"/>
          <p:cNvGraphicFramePr>
            <a:graphicFrameLocks noChangeAspect="1"/>
          </p:cNvGraphicFramePr>
          <p:nvPr/>
        </p:nvGraphicFramePr>
        <p:xfrm>
          <a:off x="1951038" y="3057525"/>
          <a:ext cx="6127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5" r:id="rId9" imgW="3657600" imgH="3352680" progId="">
                  <p:embed/>
                </p:oleObj>
              </mc:Choice>
              <mc:Fallback>
                <p:oleObj r:id="rId9" imgW="3657600" imgH="3352680" progId="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038" y="3057525"/>
                        <a:ext cx="612775" cy="4540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3" name="Object 63"/>
          <p:cNvGraphicFramePr>
            <a:graphicFrameLocks noChangeAspect="1"/>
          </p:cNvGraphicFramePr>
          <p:nvPr/>
        </p:nvGraphicFramePr>
        <p:xfrm>
          <a:off x="5868988" y="4032250"/>
          <a:ext cx="54133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6" r:id="rId10" imgW="294480" imgH="384120" progId="">
                  <p:embed/>
                </p:oleObj>
              </mc:Choice>
              <mc:Fallback>
                <p:oleObj r:id="rId10" imgW="294480" imgH="384120" progId="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8" y="4032250"/>
                        <a:ext cx="541337" cy="7921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4" name="Object 64"/>
          <p:cNvGraphicFramePr>
            <a:graphicFrameLocks noChangeAspect="1"/>
          </p:cNvGraphicFramePr>
          <p:nvPr/>
        </p:nvGraphicFramePr>
        <p:xfrm>
          <a:off x="5778500" y="2900363"/>
          <a:ext cx="757238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7" r:id="rId12" imgW="294480" imgH="384120" progId="">
                  <p:embed/>
                </p:oleObj>
              </mc:Choice>
              <mc:Fallback>
                <p:oleObj r:id="rId12" imgW="294480" imgH="384120" progId="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0" y="2900363"/>
                        <a:ext cx="757238" cy="10890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5" name="Object 65"/>
          <p:cNvGraphicFramePr>
            <a:graphicFrameLocks noChangeAspect="1"/>
          </p:cNvGraphicFramePr>
          <p:nvPr/>
        </p:nvGraphicFramePr>
        <p:xfrm>
          <a:off x="3863975" y="2900363"/>
          <a:ext cx="474663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8" r:id="rId13" imgW="200880" imgH="370440" progId="">
                  <p:embed/>
                </p:oleObj>
              </mc:Choice>
              <mc:Fallback>
                <p:oleObj r:id="rId13" imgW="200880" imgH="370440" progId="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2900363"/>
                        <a:ext cx="474663" cy="10890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6" name="Object 66"/>
          <p:cNvGraphicFramePr>
            <a:graphicFrameLocks noChangeAspect="1"/>
          </p:cNvGraphicFramePr>
          <p:nvPr/>
        </p:nvGraphicFramePr>
        <p:xfrm>
          <a:off x="7845425" y="2832100"/>
          <a:ext cx="722313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9" r:id="rId14" imgW="290880" imgH="384120" progId="">
                  <p:embed/>
                </p:oleObj>
              </mc:Choice>
              <mc:Fallback>
                <p:oleObj r:id="rId14" imgW="290880" imgH="384120" progId="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5425" y="2832100"/>
                        <a:ext cx="722313" cy="10890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7" name="Object 67"/>
          <p:cNvGraphicFramePr>
            <a:graphicFrameLocks noChangeAspect="1"/>
          </p:cNvGraphicFramePr>
          <p:nvPr/>
        </p:nvGraphicFramePr>
        <p:xfrm>
          <a:off x="3779838" y="3960813"/>
          <a:ext cx="628650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0" r:id="rId16" imgW="290880" imgH="384120" progId="">
                  <p:embed/>
                </p:oleObj>
              </mc:Choice>
              <mc:Fallback>
                <p:oleObj r:id="rId16" imgW="290880" imgH="384120" progId="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960813"/>
                        <a:ext cx="628650" cy="95091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8" name="Object 68"/>
          <p:cNvGraphicFramePr>
            <a:graphicFrameLocks noChangeAspect="1"/>
          </p:cNvGraphicFramePr>
          <p:nvPr/>
        </p:nvGraphicFramePr>
        <p:xfrm>
          <a:off x="3863975" y="5172075"/>
          <a:ext cx="585788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1" r:id="rId17" imgW="290880" imgH="384120" progId="">
                  <p:embed/>
                </p:oleObj>
              </mc:Choice>
              <mc:Fallback>
                <p:oleObj r:id="rId17" imgW="290880" imgH="384120" progId="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5172075"/>
                        <a:ext cx="585788" cy="85883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9" name="Object 69"/>
          <p:cNvGraphicFramePr>
            <a:graphicFrameLocks noChangeAspect="1"/>
          </p:cNvGraphicFramePr>
          <p:nvPr/>
        </p:nvGraphicFramePr>
        <p:xfrm>
          <a:off x="7769225" y="5226050"/>
          <a:ext cx="750888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2" r:id="rId19" imgW="259920" imgH="187560" progId="">
                  <p:embed/>
                </p:oleObj>
              </mc:Choice>
              <mc:Fallback>
                <p:oleObj r:id="rId19" imgW="259920" imgH="187560" progId="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9225" y="5226050"/>
                        <a:ext cx="750888" cy="66833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0" name="Object 70"/>
          <p:cNvGraphicFramePr>
            <a:graphicFrameLocks noChangeAspect="1"/>
          </p:cNvGraphicFramePr>
          <p:nvPr/>
        </p:nvGraphicFramePr>
        <p:xfrm>
          <a:off x="1798638" y="5235575"/>
          <a:ext cx="6127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3" r:id="rId21" imgW="3657600" imgH="3352680" progId="">
                  <p:embed/>
                </p:oleObj>
              </mc:Choice>
              <mc:Fallback>
                <p:oleObj r:id="rId21" imgW="3657600" imgH="3352680" progId="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638" y="5235575"/>
                        <a:ext cx="612775" cy="4540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360363"/>
            <a:ext cx="8207375" cy="1265237"/>
          </a:xfrm>
          <a:ln/>
        </p:spPr>
        <p:txBody>
          <a:bodyPr tIns="5544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7200" b="1" i="1">
                <a:solidFill>
                  <a:srgbClr val="996633"/>
                </a:solidFill>
              </a:rPr>
              <a:t>Зарядка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16013" y="1727200"/>
            <a:ext cx="8280400" cy="4105275"/>
          </a:xfrm>
          <a:ln/>
        </p:spPr>
        <p:txBody>
          <a:bodyPr/>
          <a:lstStyle/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«присесть на корточки» - очень низкая оценка,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«полу присед, руки вперед» - ниже среднего,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«стоя, руки по швам» - средняя оценка,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«стоя, руки вверх» - хорошая оценка,</a:t>
            </a:r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«хлопки над головой» - отличная оценка.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363" y="-539750"/>
            <a:ext cx="9648826" cy="822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78" name="Text Box 2"/>
          <p:cNvSpPr txBox="1">
            <a:spLocks noChangeArrowheads="1"/>
          </p:cNvSpPr>
          <p:nvPr/>
        </p:nvSpPr>
        <p:spPr bwMode="auto">
          <a:xfrm rot="19980000">
            <a:off x="1319213" y="2459038"/>
            <a:ext cx="2735262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spcBef>
                <a:spcPts val="1250"/>
              </a:spcBef>
            </a:pPr>
            <a:r>
              <a:rPr lang="ru-RU" sz="2000">
                <a:solidFill>
                  <a:srgbClr val="000000"/>
                </a:solidFill>
              </a:rPr>
              <a:t>выучить определения (п.66), №591.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 rot="20640000">
            <a:off x="1803400" y="1693863"/>
            <a:ext cx="2179638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850" y="1368425"/>
            <a:ext cx="14287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2376488"/>
            <a:ext cx="12954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2" name="WordArt 6"/>
          <p:cNvSpPr>
            <a:spLocks noChangeArrowheads="1" noChangeShapeType="1" noTextEdit="1"/>
          </p:cNvSpPr>
          <p:nvPr/>
        </p:nvSpPr>
        <p:spPr bwMode="auto">
          <a:xfrm rot="21000000">
            <a:off x="598488" y="577850"/>
            <a:ext cx="4537075" cy="6492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80">
                  <a:solidFill>
                    <a:srgbClr val="800080"/>
                  </a:solidFill>
                  <a:miter lim="800000"/>
                  <a:headEnd/>
                  <a:tailEnd/>
                </a:ln>
                <a:solidFill>
                  <a:srgbClr val="CC99FF"/>
                </a:solidFill>
                <a:latin typeface="Impact"/>
              </a:rPr>
              <a:t>домашнее задание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866775"/>
            <a:ext cx="8207375" cy="3236913"/>
          </a:xfrm>
          <a:ln/>
        </p:spPr>
        <p:txBody>
          <a:bodyPr tIns="5544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72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«Одним словом»</a:t>
            </a:r>
            <a:r>
              <a:rPr lang="ru-RU" sz="40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i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/>
              <a:t>Подумай и одним словом выскажи содержание урока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0"/>
            <a:ext cx="9698038" cy="648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80975" y="5580063"/>
            <a:ext cx="36036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313" y="5991225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par>
              <p:cTn id="3" fill="hold" nodeType="interactiveSeq">
                <p:stCondLst>
                  <p:cond delay="0">
                    <p:tgtEl>
                      <p:spTgt spid="6146"/>
                    </p:tgtEl>
                  </p:cond>
                </p:stCondLst>
              </p:cTn>
            </p:par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1979613" y="1260475"/>
            <a:ext cx="2884487" cy="3597275"/>
          </a:xfrm>
          <a:prstGeom prst="rtTriangle">
            <a:avLst/>
          </a:prstGeom>
          <a:noFill/>
          <a:ln w="468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1979613" y="4500563"/>
            <a:ext cx="36036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2339975" y="4478338"/>
            <a:ext cx="1588" cy="401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439863" y="4859338"/>
            <a:ext cx="53975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46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600">
                <a:solidFill>
                  <a:srgbClr val="000000"/>
                </a:solidFill>
                <a:latin typeface="Times New Roman" pitchFamily="16" charset="0"/>
              </a:rPr>
              <a:t>С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859338" y="4789488"/>
            <a:ext cx="7207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13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А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619250" y="900113"/>
            <a:ext cx="72072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13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В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060700" y="5040313"/>
            <a:ext cx="539750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2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000">
                <a:solidFill>
                  <a:srgbClr val="000000"/>
                </a:solidFill>
                <a:latin typeface="Times New Roman" pitchFamily="16" charset="0"/>
              </a:rPr>
              <a:t>в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600450" y="2700338"/>
            <a:ext cx="360363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2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000">
                <a:solidFill>
                  <a:srgbClr val="000000"/>
                </a:solidFill>
                <a:latin typeface="Times New Roman" pitchFamily="16" charset="0"/>
              </a:rPr>
              <a:t>с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619250" y="3060700"/>
            <a:ext cx="179388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9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а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439863" y="3060700"/>
            <a:ext cx="539750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2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000">
                <a:solidFill>
                  <a:srgbClr val="000000"/>
                </a:solidFill>
                <a:latin typeface="Times New Roman" pitchFamily="16" charset="0"/>
              </a:rPr>
              <a:t>а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1979613" y="1619250"/>
            <a:ext cx="360362" cy="180975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0 w 1001"/>
              <a:gd name="T5" fmla="*/ 180614 h 501"/>
              <a:gd name="T6" fmla="*/ 360002 w 1001"/>
              <a:gd name="T7" fmla="*/ 0 h 501"/>
              <a:gd name="T8" fmla="*/ 0 w 1001"/>
              <a:gd name="T9" fmla="*/ 0 h 501"/>
              <a:gd name="T10" fmla="*/ 1001 w 1001"/>
              <a:gd name="T11" fmla="*/ 501 h 501"/>
            </a:gdLst>
            <a:ahLst/>
            <a:cxnLst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1001" h="501">
                <a:moveTo>
                  <a:pt x="0" y="500"/>
                </a:moveTo>
                <a:cubicBezTo>
                  <a:pt x="500" y="500"/>
                  <a:pt x="1000" y="0"/>
                  <a:pt x="1000" y="0"/>
                </a:cubicBez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4319588" y="4298950"/>
            <a:ext cx="179387" cy="581025"/>
          </a:xfrm>
          <a:prstGeom prst="line">
            <a:avLst/>
          </a:prstGeom>
          <a:noFill/>
          <a:ln w="360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959225" y="4333875"/>
            <a:ext cx="5397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9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α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979613" y="1800225"/>
            <a:ext cx="36036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9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β</a:t>
            </a:r>
          </a:p>
        </p:txBody>
      </p:sp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450" y="179388"/>
            <a:ext cx="3854450" cy="471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AutoShape 1"/>
          <p:cNvSpPr>
            <a:spLocks noChangeArrowheads="1"/>
          </p:cNvSpPr>
          <p:nvPr/>
        </p:nvSpPr>
        <p:spPr bwMode="auto">
          <a:xfrm>
            <a:off x="1443038" y="360363"/>
            <a:ext cx="2160587" cy="3598862"/>
          </a:xfrm>
          <a:prstGeom prst="rtTriangle">
            <a:avLst/>
          </a:prstGeom>
          <a:noFill/>
          <a:ln w="468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4" name="AutoShape 2"/>
          <p:cNvSpPr>
            <a:spLocks noChangeArrowheads="1"/>
          </p:cNvSpPr>
          <p:nvPr/>
        </p:nvSpPr>
        <p:spPr bwMode="auto">
          <a:xfrm rot="7740000">
            <a:off x="4147344" y="4115594"/>
            <a:ext cx="2363787" cy="2974975"/>
          </a:xfrm>
          <a:prstGeom prst="rtTriangle">
            <a:avLst/>
          </a:prstGeom>
          <a:noFill/>
          <a:ln w="468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 rot="16200000">
            <a:off x="5829300" y="109538"/>
            <a:ext cx="2160587" cy="2700338"/>
          </a:xfrm>
          <a:prstGeom prst="rtTriangle">
            <a:avLst/>
          </a:prstGeom>
          <a:noFill/>
          <a:ln w="468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439863" y="3600450"/>
            <a:ext cx="360362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1800225" y="3578225"/>
            <a:ext cx="1588" cy="401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679950" y="3959225"/>
            <a:ext cx="179388" cy="1793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>
            <a:off x="4840288" y="3959225"/>
            <a:ext cx="220662" cy="1793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7920038" y="2138363"/>
            <a:ext cx="1587" cy="401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7899400" y="2160588"/>
            <a:ext cx="401638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900113" y="3959225"/>
            <a:ext cx="5397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9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С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600450" y="3959225"/>
            <a:ext cx="36036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9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А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900113" y="179388"/>
            <a:ext cx="3603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9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В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8459788" y="2339975"/>
            <a:ext cx="3603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9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К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219700" y="2519363"/>
            <a:ext cx="36036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9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Т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8459788" y="179388"/>
            <a:ext cx="3603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9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О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859338" y="3419475"/>
            <a:ext cx="3603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9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О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879725" y="5400675"/>
            <a:ext cx="5397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9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Р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380288" y="5580063"/>
            <a:ext cx="3603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9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С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360363" y="1800225"/>
            <a:ext cx="5397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13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1)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5219700" y="1189038"/>
            <a:ext cx="72072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13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2)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2879725" y="4679950"/>
            <a:ext cx="7207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13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3)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20263" cy="648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80975" y="5580063"/>
            <a:ext cx="36036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par>
              <p:cTn id="3" fill="hold" nodeType="interactiveSeq">
                <p:stCondLst>
                  <p:cond delay="0">
                    <p:tgtEl>
                      <p:spTgt spid="9218"/>
                    </p:tgtEl>
                  </p:cond>
                </p:stCondLst>
              </p:cTn>
            </p:par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AutoShape 1"/>
          <p:cNvSpPr>
            <a:spLocks noChangeArrowheads="1"/>
          </p:cNvSpPr>
          <p:nvPr/>
        </p:nvSpPr>
        <p:spPr bwMode="auto">
          <a:xfrm>
            <a:off x="1979613" y="1260475"/>
            <a:ext cx="2884487" cy="3597275"/>
          </a:xfrm>
          <a:prstGeom prst="rtTriangle">
            <a:avLst/>
          </a:prstGeom>
          <a:noFill/>
          <a:ln w="468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1979613" y="4500563"/>
            <a:ext cx="36036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V="1">
            <a:off x="2339975" y="4478338"/>
            <a:ext cx="1588" cy="401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39863" y="4859338"/>
            <a:ext cx="53975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46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600">
                <a:solidFill>
                  <a:srgbClr val="000000"/>
                </a:solidFill>
                <a:latin typeface="Times New Roman" pitchFamily="16" charset="0"/>
              </a:rPr>
              <a:t>С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859338" y="4789488"/>
            <a:ext cx="7207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13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А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619250" y="900113"/>
            <a:ext cx="72072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13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В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060700" y="5040313"/>
            <a:ext cx="539750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2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000">
                <a:solidFill>
                  <a:srgbClr val="000000"/>
                </a:solidFill>
                <a:latin typeface="Times New Roman" pitchFamily="16" charset="0"/>
              </a:rPr>
              <a:t>в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600450" y="2700338"/>
            <a:ext cx="360363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2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000">
                <a:solidFill>
                  <a:srgbClr val="000000"/>
                </a:solidFill>
                <a:latin typeface="Times New Roman" pitchFamily="16" charset="0"/>
              </a:rPr>
              <a:t>с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619250" y="3060700"/>
            <a:ext cx="179388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9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а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439863" y="3060700"/>
            <a:ext cx="539750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2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000">
                <a:solidFill>
                  <a:srgbClr val="000000"/>
                </a:solidFill>
                <a:latin typeface="Times New Roman" pitchFamily="16" charset="0"/>
              </a:rPr>
              <a:t>а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1979613" y="1619250"/>
            <a:ext cx="360362" cy="180975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0 w 1001"/>
              <a:gd name="T5" fmla="*/ 180614 h 501"/>
              <a:gd name="T6" fmla="*/ 360002 w 1001"/>
              <a:gd name="T7" fmla="*/ 0 h 501"/>
              <a:gd name="T8" fmla="*/ 0 w 1001"/>
              <a:gd name="T9" fmla="*/ 0 h 501"/>
              <a:gd name="T10" fmla="*/ 1001 w 1001"/>
              <a:gd name="T11" fmla="*/ 501 h 501"/>
            </a:gdLst>
            <a:ahLst/>
            <a:cxnLst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1001" h="501">
                <a:moveTo>
                  <a:pt x="0" y="500"/>
                </a:moveTo>
                <a:cubicBezTo>
                  <a:pt x="500" y="500"/>
                  <a:pt x="1000" y="0"/>
                  <a:pt x="1000" y="0"/>
                </a:cubicBez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V="1">
            <a:off x="4319588" y="4298950"/>
            <a:ext cx="179387" cy="581025"/>
          </a:xfrm>
          <a:prstGeom prst="line">
            <a:avLst/>
          </a:prstGeom>
          <a:noFill/>
          <a:ln w="360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959225" y="4333875"/>
            <a:ext cx="5397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9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α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979613" y="1800225"/>
            <a:ext cx="36036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9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β</a:t>
            </a:r>
          </a:p>
        </p:txBody>
      </p:sp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371475"/>
            <a:ext cx="10763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56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675" y="3600450"/>
            <a:ext cx="1720850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AutoShape 1"/>
          <p:cNvSpPr>
            <a:spLocks noChangeArrowheads="1"/>
          </p:cNvSpPr>
          <p:nvPr/>
        </p:nvSpPr>
        <p:spPr bwMode="auto">
          <a:xfrm>
            <a:off x="1979613" y="1260475"/>
            <a:ext cx="2884487" cy="3597275"/>
          </a:xfrm>
          <a:prstGeom prst="rtTriangle">
            <a:avLst/>
          </a:prstGeom>
          <a:noFill/>
          <a:ln w="468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1979613" y="4500563"/>
            <a:ext cx="36036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 flipV="1">
            <a:off x="2339975" y="4478338"/>
            <a:ext cx="1588" cy="4016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439863" y="4859338"/>
            <a:ext cx="53975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46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600">
                <a:solidFill>
                  <a:srgbClr val="000000"/>
                </a:solidFill>
                <a:latin typeface="Times New Roman" pitchFamily="16" charset="0"/>
              </a:rPr>
              <a:t>С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859338" y="4789488"/>
            <a:ext cx="7207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13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А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619250" y="900113"/>
            <a:ext cx="72072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13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В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060700" y="5040313"/>
            <a:ext cx="539750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2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000">
                <a:solidFill>
                  <a:srgbClr val="000000"/>
                </a:solidFill>
                <a:latin typeface="Times New Roman" pitchFamily="16" charset="0"/>
              </a:rPr>
              <a:t>в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600450" y="2700338"/>
            <a:ext cx="360363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2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000">
                <a:solidFill>
                  <a:srgbClr val="000000"/>
                </a:solidFill>
                <a:latin typeface="Times New Roman" pitchFamily="16" charset="0"/>
              </a:rPr>
              <a:t>с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619250" y="3060700"/>
            <a:ext cx="179388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9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а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439863" y="3060700"/>
            <a:ext cx="539750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2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000">
                <a:solidFill>
                  <a:srgbClr val="000000"/>
                </a:solidFill>
                <a:latin typeface="Times New Roman" pitchFamily="16" charset="0"/>
              </a:rPr>
              <a:t>а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1979613" y="1619250"/>
            <a:ext cx="360362" cy="180975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0 w 1001"/>
              <a:gd name="T5" fmla="*/ 180614 h 501"/>
              <a:gd name="T6" fmla="*/ 360002 w 1001"/>
              <a:gd name="T7" fmla="*/ 0 h 501"/>
              <a:gd name="T8" fmla="*/ 0 w 1001"/>
              <a:gd name="T9" fmla="*/ 0 h 501"/>
              <a:gd name="T10" fmla="*/ 1001 w 1001"/>
              <a:gd name="T11" fmla="*/ 501 h 501"/>
            </a:gdLst>
            <a:ahLst/>
            <a:cxnLst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1001" h="501">
                <a:moveTo>
                  <a:pt x="0" y="500"/>
                </a:moveTo>
                <a:cubicBezTo>
                  <a:pt x="500" y="500"/>
                  <a:pt x="1000" y="0"/>
                  <a:pt x="1000" y="0"/>
                </a:cubicBezTo>
              </a:path>
            </a:pathLst>
          </a:custGeom>
          <a:noFill/>
          <a:ln w="360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V="1">
            <a:off x="4319588" y="4298950"/>
            <a:ext cx="179387" cy="581025"/>
          </a:xfrm>
          <a:prstGeom prst="line">
            <a:avLst/>
          </a:prstGeom>
          <a:noFill/>
          <a:ln w="360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959225" y="4333875"/>
            <a:ext cx="5397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9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α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979613" y="1800225"/>
            <a:ext cx="36036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596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β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4500563" y="1260475"/>
            <a:ext cx="360362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V="1">
            <a:off x="4500563" y="1062038"/>
            <a:ext cx="360362" cy="2174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859338" y="914400"/>
            <a:ext cx="5397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А</a:t>
            </a: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V="1">
            <a:off x="5219700" y="700088"/>
            <a:ext cx="539750" cy="3984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5219700" y="1260475"/>
            <a:ext cx="539750" cy="1793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5759450" y="539750"/>
            <a:ext cx="395922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Катет АС прилежащий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5759450" y="1274763"/>
            <a:ext cx="3240088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Катет ВС противолежащий</a:t>
            </a: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4679950" y="2519363"/>
            <a:ext cx="360363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V="1">
            <a:off x="4679950" y="2320925"/>
            <a:ext cx="360363" cy="2174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040313" y="2160588"/>
            <a:ext cx="72072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В</a:t>
            </a: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V="1">
            <a:off x="5400675" y="2141538"/>
            <a:ext cx="539750" cy="2174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5400675" y="2519363"/>
            <a:ext cx="539750" cy="1793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5940425" y="1979613"/>
            <a:ext cx="3240088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Катет АС противолежащий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940425" y="2519363"/>
            <a:ext cx="3240088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Катет ВС прилежащий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4859338" y="914400"/>
            <a:ext cx="5397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А</a:t>
            </a:r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 flipV="1">
            <a:off x="5219700" y="700088"/>
            <a:ext cx="539750" cy="3984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5219700" y="1260475"/>
            <a:ext cx="539750" cy="1793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5759450" y="1274763"/>
            <a:ext cx="3240088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Катет ВС противолежащий</a:t>
            </a: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4679950" y="2519363"/>
            <a:ext cx="360363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 flipV="1">
            <a:off x="4679950" y="2320925"/>
            <a:ext cx="360363" cy="2174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5040313" y="2160588"/>
            <a:ext cx="72072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В</a:t>
            </a: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 flipV="1">
            <a:off x="5400675" y="2141538"/>
            <a:ext cx="539750" cy="2174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>
            <a:off x="5400675" y="2519363"/>
            <a:ext cx="539750" cy="1793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5400675" y="3779838"/>
            <a:ext cx="719138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АС</a:t>
            </a: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 flipV="1">
            <a:off x="6119813" y="3581400"/>
            <a:ext cx="539750" cy="2174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>
            <a:off x="6119813" y="3959225"/>
            <a:ext cx="539750" cy="1793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6659563" y="3419475"/>
            <a:ext cx="27003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Угол А прилежащий</a:t>
            </a: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6659563" y="3975100"/>
            <a:ext cx="287972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Угол В противолежащий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5400675" y="4875213"/>
            <a:ext cx="719138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ВС</a:t>
            </a:r>
          </a:p>
        </p:txBody>
      </p:sp>
      <p:sp>
        <p:nvSpPr>
          <p:cNvPr id="11308" name="Line 44"/>
          <p:cNvSpPr>
            <a:spLocks noChangeShapeType="1"/>
          </p:cNvSpPr>
          <p:nvPr/>
        </p:nvSpPr>
        <p:spPr bwMode="auto">
          <a:xfrm flipV="1">
            <a:off x="6119813" y="4841875"/>
            <a:ext cx="360362" cy="2174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6480175" y="4679950"/>
            <a:ext cx="3060700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Угол А противолежащий</a:t>
            </a:r>
          </a:p>
        </p:txBody>
      </p:sp>
      <p:sp>
        <p:nvSpPr>
          <p:cNvPr id="11310" name="Line 46"/>
          <p:cNvSpPr>
            <a:spLocks noChangeShapeType="1"/>
          </p:cNvSpPr>
          <p:nvPr/>
        </p:nvSpPr>
        <p:spPr bwMode="auto">
          <a:xfrm>
            <a:off x="6119813" y="5219700"/>
            <a:ext cx="360362" cy="1793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6480175" y="5219700"/>
            <a:ext cx="287972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Угол В прилежащий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1"/>
          <p:cNvSpPr>
            <a:spLocks noChangeArrowheads="1"/>
          </p:cNvSpPr>
          <p:nvPr/>
        </p:nvSpPr>
        <p:spPr bwMode="auto">
          <a:xfrm rot="14940000">
            <a:off x="1112837" y="2147888"/>
            <a:ext cx="1800225" cy="3060700"/>
          </a:xfrm>
          <a:prstGeom prst="rtTriangl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0" name="AutoShape 2"/>
          <p:cNvSpPr>
            <a:spLocks noChangeArrowheads="1"/>
          </p:cNvSpPr>
          <p:nvPr/>
        </p:nvSpPr>
        <p:spPr bwMode="auto">
          <a:xfrm rot="3840000">
            <a:off x="7018338" y="2028825"/>
            <a:ext cx="1619250" cy="3060700"/>
          </a:xfrm>
          <a:prstGeom prst="rtTriangl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979613" y="1189038"/>
            <a:ext cx="197961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1 вариант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480175" y="1189038"/>
            <a:ext cx="2160588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2 вариант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20725" y="5040313"/>
            <a:ext cx="360363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Т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060700" y="1979613"/>
            <a:ext cx="72072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Р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779838" y="3779838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О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419475" y="3779838"/>
            <a:ext cx="179388" cy="3603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V="1">
            <a:off x="3419475" y="3581400"/>
            <a:ext cx="360363" cy="2174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6119813" y="3581400"/>
            <a:ext cx="360362" cy="2174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 flipV="1">
            <a:off x="6281738" y="3221038"/>
            <a:ext cx="217487" cy="3984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1260475" y="4679950"/>
            <a:ext cx="179388" cy="1793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8280400" y="2339975"/>
            <a:ext cx="179388" cy="3603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759450" y="3419475"/>
            <a:ext cx="360363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К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659563" y="5040313"/>
            <a:ext cx="539750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Е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8820150" y="1800225"/>
            <a:ext cx="360363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Т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720725" y="179388"/>
            <a:ext cx="8640763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Найдите противолежащий и прилежащий катет для угла Т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1"/>
          <p:cNvSpPr>
            <a:spLocks noChangeArrowheads="1"/>
          </p:cNvSpPr>
          <p:nvPr/>
        </p:nvSpPr>
        <p:spPr bwMode="auto">
          <a:xfrm>
            <a:off x="1800225" y="1619250"/>
            <a:ext cx="2519363" cy="3959225"/>
          </a:xfrm>
          <a:prstGeom prst="rtTriangl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1800225" y="1619250"/>
            <a:ext cx="1260475" cy="1979613"/>
          </a:xfrm>
          <a:prstGeom prst="rtTriangle">
            <a:avLst/>
          </a:prstGeom>
          <a:noFill/>
          <a:ln w="360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1800225" y="3419475"/>
            <a:ext cx="17938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1979613" y="3419475"/>
            <a:ext cx="1587" cy="1793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800225" y="5400675"/>
            <a:ext cx="17938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979613" y="5400675"/>
            <a:ext cx="1587" cy="1793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619250" y="5580063"/>
            <a:ext cx="539750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А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619250" y="1260475"/>
            <a:ext cx="539750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В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319588" y="5580063"/>
            <a:ext cx="539750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С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260475" y="3419475"/>
            <a:ext cx="36036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О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060700" y="3419475"/>
            <a:ext cx="72072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Р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240088" y="900113"/>
            <a:ext cx="5759450" cy="306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1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S Gothic" charset="-128"/>
              </a:defRPr>
            </a:lvl9pPr>
          </a:lstStyle>
          <a:p>
            <a:pPr algn="just"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Сколько треугольников изображено?</a:t>
            </a:r>
          </a:p>
          <a:p>
            <a:pPr algn="just">
              <a:lnSpc>
                <a:spcPct val="95000"/>
              </a:lnSpc>
            </a:pPr>
            <a:endParaRPr lang="ru-RU" sz="240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lnSpc>
                <a:spcPct val="95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6" charset="0"/>
              </a:rPr>
              <a:t>Найдите противолежащий и прилежащий катеты для угла В в каждом треугольнике.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34694</TotalTime>
  <Words>320</Words>
  <Application>Microsoft Office PowerPoint</Application>
  <PresentationFormat>Произвольный</PresentationFormat>
  <Paragraphs>130</Paragraphs>
  <Slides>19</Slides>
  <Notes>18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Times New Roman</vt:lpstr>
      <vt:lpstr>MS Gothic</vt:lpstr>
      <vt:lpstr>Arial</vt:lpstr>
      <vt:lpstr>Monotype Corsiva</vt:lpstr>
      <vt:lpstr>Arial Unicode MS</vt:lpstr>
      <vt:lpstr>Symbol</vt:lpstr>
      <vt:lpstr>Тема Office</vt:lpstr>
      <vt:lpstr>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Синусом острого угла в прямоугольном треугольнике называется  отношение противолежащего катета к гипотенузе</vt:lpstr>
      <vt:lpstr>Косинусом острого угла в прямоугольном треугольнике называется  отношение прилежащего катета к гипотенузе</vt:lpstr>
      <vt:lpstr>Тангенсом острого угла в прямоугольном треугольнике называется  отношение противолежащего катета к прилежащему</vt:lpstr>
      <vt:lpstr>Котангенсом острого угла в прямоугольном треугольнике называется  отношение прилежащего катета к противолежащему</vt:lpstr>
      <vt:lpstr>Презентация PowerPoint</vt:lpstr>
      <vt:lpstr>Значения  синуса, косинуса и тангенса для углов 300, 450, 600. </vt:lpstr>
      <vt:lpstr>Зарядка</vt:lpstr>
      <vt:lpstr>Презентация PowerPoint</vt:lpstr>
      <vt:lpstr>«Одним словом»   Подумай и одним словом выскажи содержание урока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Соотношения между сторонами и углами в прямоугольном треугольнике</dc:title>
  <dc:creator>Дом</dc:creator>
  <cp:lastModifiedBy>Дом</cp:lastModifiedBy>
  <cp:revision>8</cp:revision>
  <cp:lastPrinted>1601-01-01T00:00:00Z</cp:lastPrinted>
  <dcterms:created xsi:type="dcterms:W3CDTF">2010-02-16T14:56:15Z</dcterms:created>
  <dcterms:modified xsi:type="dcterms:W3CDTF">2013-04-21T09:42:50Z</dcterms:modified>
</cp:coreProperties>
</file>