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15" autoAdjust="0"/>
  </p:normalViewPr>
  <p:slideViewPr>
    <p:cSldViewPr>
      <p:cViewPr varScale="1">
        <p:scale>
          <a:sx n="64" d="100"/>
          <a:sy n="64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19F13-85C2-4B18-8365-CBCE4D27AD2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4C6A7-6B4C-4E6F-B3F3-4822AB39A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4C6A7-6B4C-4E6F-B3F3-4822AB39A29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6694C5-FDE4-466C-8452-EFCDD167FBC4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C6C340-5882-4365-8A1C-369B1223910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udent\Desktop\3244637_f2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2016224" cy="32682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7704" y="548680"/>
            <a:ext cx="5671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Хочу быть программистом!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548680"/>
            <a:ext cx="2848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 чего бы начать?</a:t>
            </a:r>
            <a:endParaRPr lang="ru-RU" sz="2400" b="1" dirty="0"/>
          </a:p>
        </p:txBody>
      </p:sp>
      <p:pic>
        <p:nvPicPr>
          <p:cNvPr id="1027" name="Picture 3" descr="C:\Users\Student\Desktop\pasc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99802">
            <a:off x="290854" y="411127"/>
            <a:ext cx="3056960" cy="2342426"/>
          </a:xfrm>
          <a:prstGeom prst="rect">
            <a:avLst/>
          </a:prstGeom>
          <a:noFill/>
        </p:spPr>
      </p:pic>
      <p:pic>
        <p:nvPicPr>
          <p:cNvPr id="1028" name="Picture 4" descr="C:\Users\Student\Pictures\bas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37729">
            <a:off x="6035080" y="588249"/>
            <a:ext cx="2785775" cy="2016224"/>
          </a:xfrm>
          <a:prstGeom prst="rect">
            <a:avLst/>
          </a:prstGeom>
          <a:noFill/>
        </p:spPr>
      </p:pic>
      <p:pic>
        <p:nvPicPr>
          <p:cNvPr id="1029" name="Picture 5" descr="C:\Users\Student\Pictures\jav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31468">
            <a:off x="243060" y="4338649"/>
            <a:ext cx="3384263" cy="1916832"/>
          </a:xfrm>
          <a:prstGeom prst="rect">
            <a:avLst/>
          </a:prstGeom>
          <a:noFill/>
        </p:spPr>
      </p:pic>
      <p:pic>
        <p:nvPicPr>
          <p:cNvPr id="1030" name="Picture 6" descr="C:\Users\Student\Pictures\c++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268139">
            <a:off x="4247369" y="4700553"/>
            <a:ext cx="4831483" cy="129267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716016" y="3140968"/>
            <a:ext cx="2636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Turbo Pascal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C 0.00833 -0.00325 0.01736 -0.00394 0.025 -0.00903 C 0.02812 -0.01112 0.03021 -0.01551 0.03333 -0.01783 C 0.03646 -0.02014 0.04028 -0.02014 0.0434 -0.02223 C 0.06371 -0.03473 0.04583 -0.02963 0.06666 -0.03334 C 0.07621 -0.03774 0.08524 -0.04237 0.09514 -0.04445 C 0.11389 -0.06158 0.14045 -0.06088 0.1618 -0.06227 C 0.17396 -0.06158 0.18628 -0.06181 0.19843 -0.05996 C 0.20382 -0.05903 0.20798 -0.05278 0.21337 -0.05116 C 0.21927 -0.04931 0.23507 -0.04746 0.2401 -0.04676 C 0.24861 -0.04375 0.25677 -0.04167 0.2651 -0.03774 C 0.26701 -0.03681 0.26823 -0.03426 0.27014 -0.03334 C 0.27222 -0.03218 0.27448 -0.03195 0.27673 -0.03125 C 0.28264 -0.02315 0.29097 -0.01875 0.2967 -0.01112 C 0.30416 -0.00116 0.31267 0.00555 0.32014 0.0155 C 0.32205 0.01805 0.32448 0.02013 0.32673 0.02222 C 0.33003 0.02523 0.3368 0.03101 0.3368 0.03101 C 0.3401 0.0375 0.34097 0.04351 0.34514 0.04884 C 0.34757 0.0618 0.35173 0.07569 0.35347 0.08888 C 0.35659 0.11157 0.35312 0.09722 0.35677 0.11111 C 0.35625 0.12824 0.35642 0.14537 0.35503 0.16226 C 0.35468 0.1655 0.35278 0.16805 0.35173 0.17106 C 0.34705 0.18541 0.34218 0.20601 0.33333 0.21782 C 0.33055 0.22152 0.32725 0.22453 0.325 0.22893 C 0.31979 0.23935 0.31753 0.24675 0.31007 0.25324 C 0.30833 0.25625 0.30712 0.25995 0.30503 0.26226 C 0.30364 0.26365 0.30156 0.26319 0.3 0.26435 C 0.29982 0.26458 0.28767 0.2743 0.2868 0.27546 " pathEditMode="relative" ptsTypes="fffffffffffffffffffffffffffA">
                                      <p:cBhvr>
                                        <p:cTn id="3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en-US" dirty="0" smtClean="0"/>
              <a:t>Turbo Pascal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6563072" cy="4389120"/>
          </a:xfrm>
        </p:spPr>
        <p:txBody>
          <a:bodyPr/>
          <a:lstStyle/>
          <a:p>
            <a:r>
              <a:rPr lang="en-US" dirty="0" smtClean="0"/>
              <a:t>- </a:t>
            </a:r>
            <a:r>
              <a:rPr lang="ru-RU" dirty="0" smtClean="0"/>
              <a:t>интегрированная среда разработки программного обеспечения для платформ DOS и </a:t>
            </a:r>
            <a:r>
              <a:rPr lang="ru-RU" dirty="0" err="1" smtClean="0"/>
              <a:t>Windows</a:t>
            </a:r>
            <a:r>
              <a:rPr lang="ru-RU" dirty="0" smtClean="0"/>
              <a:t> 3.x и язык программирования в этой среде, диалект языка Паскаль от фирмы </a:t>
            </a:r>
            <a:r>
              <a:rPr lang="en-US" dirty="0" smtClean="0"/>
              <a:t>Borland.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3148">
            <a:off x="114792" y="4380580"/>
            <a:ext cx="3363652" cy="230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4728" y="1124744"/>
            <a:ext cx="2829272" cy="441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18249">
            <a:off x="3563888" y="4653136"/>
            <a:ext cx="2624235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699512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4389120"/>
          </a:xfrm>
        </p:spPr>
        <p:txBody>
          <a:bodyPr>
            <a:normAutofit/>
          </a:bodyPr>
          <a:lstStyle/>
          <a:p>
            <a:r>
              <a:rPr lang="ru-RU" sz="4000" dirty="0" smtClean="0">
                <a:hlinkClick r:id="" action="ppaction://noaction"/>
              </a:rPr>
              <a:t>Переменные, константы</a:t>
            </a:r>
            <a:endParaRPr lang="ru-RU" sz="4000" dirty="0" smtClean="0"/>
          </a:p>
          <a:p>
            <a:r>
              <a:rPr lang="ru-RU" sz="4000" dirty="0" smtClean="0">
                <a:hlinkClick r:id="rId3" action="ppaction://hlinksldjump"/>
              </a:rPr>
              <a:t>Типы данных</a:t>
            </a:r>
            <a:endParaRPr lang="ru-RU" sz="4000" dirty="0" smtClean="0"/>
          </a:p>
          <a:p>
            <a:r>
              <a:rPr lang="ru-RU" sz="4000" dirty="0" smtClean="0">
                <a:hlinkClick r:id="rId4" action="ppaction://hlinksldjump"/>
              </a:rPr>
              <a:t>Оператор </a:t>
            </a:r>
            <a:r>
              <a:rPr lang="ru-RU" sz="4000" dirty="0" smtClean="0">
                <a:hlinkClick r:id="rId4" action="ppaction://hlinksldjump"/>
              </a:rPr>
              <a:t>присваивания</a:t>
            </a:r>
            <a:endParaRPr lang="ru-RU" sz="4000" dirty="0" smtClean="0"/>
          </a:p>
          <a:p>
            <a:r>
              <a:rPr lang="ru-RU" sz="4000" dirty="0" smtClean="0">
                <a:hlinkClick r:id="rId5" action="ppaction://hlinksldjump"/>
              </a:rPr>
              <a:t>Ввод / вывод</a:t>
            </a:r>
            <a:endParaRPr lang="ru-RU" sz="4000" dirty="0" smtClean="0"/>
          </a:p>
          <a:p>
            <a:r>
              <a:rPr lang="ru-RU" sz="4000" dirty="0" smtClean="0"/>
              <a:t>Виды циклов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73224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Переменные, Константы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7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Чтобы объявить переменную в </a:t>
            </a:r>
            <a:r>
              <a:rPr lang="ru-RU" dirty="0" err="1" smtClean="0"/>
              <a:t>Turbo</a:t>
            </a:r>
            <a:r>
              <a:rPr lang="ru-RU" dirty="0" smtClean="0"/>
              <a:t> </a:t>
            </a:r>
            <a:r>
              <a:rPr lang="ru-RU" dirty="0" err="1" smtClean="0"/>
              <a:t>Pascale</a:t>
            </a:r>
            <a:r>
              <a:rPr lang="ru-RU" dirty="0" smtClean="0"/>
              <a:t> нужно ввести </a:t>
            </a:r>
            <a:r>
              <a:rPr lang="ru-RU" dirty="0" err="1" smtClean="0"/>
              <a:t>слудующий</a:t>
            </a:r>
            <a:r>
              <a:rPr lang="ru-RU" dirty="0" smtClean="0"/>
              <a:t> код:</a:t>
            </a:r>
          </a:p>
          <a:p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dirty="0" err="1" smtClean="0"/>
              <a:t>var</a:t>
            </a:r>
            <a:r>
              <a:rPr lang="ru-RU" dirty="0" smtClean="0"/>
              <a:t> - Это само </a:t>
            </a:r>
            <a:r>
              <a:rPr lang="ru-RU" dirty="0" err="1" smtClean="0"/>
              <a:t>объявленние</a:t>
            </a:r>
            <a:r>
              <a:rPr lang="ru-RU" dirty="0" smtClean="0"/>
              <a:t> переменной.</a:t>
            </a:r>
          </a:p>
          <a:p>
            <a:r>
              <a:rPr lang="ru-RU" b="1" i="1" dirty="0" err="1" smtClean="0"/>
              <a:t>a</a:t>
            </a:r>
            <a:r>
              <a:rPr lang="ru-RU" dirty="0" smtClean="0"/>
              <a:t> - Переменная, после нее </a:t>
            </a:r>
            <a:r>
              <a:rPr lang="ru-RU" dirty="0" err="1" smtClean="0"/>
              <a:t>обяхательно</a:t>
            </a:r>
            <a:r>
              <a:rPr lang="ru-RU" dirty="0" smtClean="0"/>
              <a:t> двоеточие.</a:t>
            </a:r>
          </a:p>
          <a:p>
            <a:r>
              <a:rPr lang="ru-RU" b="1" i="1" dirty="0" err="1" smtClean="0"/>
              <a:t>string</a:t>
            </a:r>
            <a:r>
              <a:rPr lang="ru-RU" b="1" i="1" dirty="0" smtClean="0"/>
              <a:t> </a:t>
            </a:r>
            <a:r>
              <a:rPr lang="ru-RU" dirty="0" smtClean="0"/>
              <a:t>- тип переменной, их в </a:t>
            </a:r>
            <a:r>
              <a:rPr lang="ru-RU" dirty="0" err="1" smtClean="0"/>
              <a:t>Turbo</a:t>
            </a:r>
            <a:r>
              <a:rPr lang="ru-RU" dirty="0" smtClean="0"/>
              <a:t> </a:t>
            </a:r>
            <a:r>
              <a:rPr lang="ru-RU" dirty="0" err="1" smtClean="0"/>
              <a:t>Pascale</a:t>
            </a:r>
            <a:r>
              <a:rPr lang="ru-RU" dirty="0" smtClean="0"/>
              <a:t> множество, но о них позже.</a:t>
            </a:r>
          </a:p>
          <a:p>
            <a:r>
              <a:rPr lang="ru-RU" dirty="0" smtClean="0"/>
              <a:t>Например сделаем такую программу: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Переменные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1340768"/>
            <a:ext cx="2148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Константы</a:t>
            </a:r>
            <a:endParaRPr lang="ru-RU" sz="2800" b="1" dirty="0"/>
          </a:p>
        </p:txBody>
      </p:sp>
      <p:pic>
        <p:nvPicPr>
          <p:cNvPr id="3074" name="Picture 2" descr="C:\Users\Student\Pictures\v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2363741" cy="36004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501008"/>
            <a:ext cx="842253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9512" y="5085184"/>
            <a:ext cx="792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ходе работы этой программы программа выдаст вам сообщение «</a:t>
            </a:r>
            <a:r>
              <a:rPr lang="ru-RU" dirty="0" err="1" smtClean="0"/>
              <a:t>Hello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594928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1844825"/>
            <a:ext cx="791042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Главное преимущество констант заключается в том, что они описываются в начале программы и им сразу присваивается значение. При выполнении программы константы не изменяются. Но если при правке кода, программист решит поменять значение константы, он впишет в ее описание другое значение, а сам код программы редактировать не придется. Отсюда вывод, если в программе часто планируется использоваться какое-то число, то опишите его в разделе констант. </a:t>
            </a:r>
          </a:p>
          <a:p>
            <a:r>
              <a:rPr lang="ru-RU" sz="1600" dirty="0" smtClean="0"/>
              <a:t>Пример использования константы:</a:t>
            </a:r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573016"/>
            <a:ext cx="6696744" cy="304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587099" y="6237312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hlinkClick r:id="rId6" action="ppaction://hlinksldjump"/>
              </a:rPr>
              <a:t>В оглавление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7" grpId="2"/>
      <p:bldP spid="10" grpId="0"/>
      <p:bldP spid="10" grpId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r>
              <a:rPr lang="ru-RU" sz="2900" b="1" dirty="0" smtClean="0"/>
              <a:t>Для обработки ЭВМ данные представляются в виде величин и их совокупностей. С понятием величины связаны такая важная характеристика, как ее тип. </a:t>
            </a:r>
          </a:p>
          <a:p>
            <a:r>
              <a:rPr lang="ru-RU" sz="2900" b="1" dirty="0" smtClean="0"/>
              <a:t>Тип определяет: </a:t>
            </a:r>
          </a:p>
          <a:p>
            <a:r>
              <a:rPr lang="ru-RU" sz="2900" b="1" dirty="0" smtClean="0"/>
              <a:t>возможные значения переменных, констант, функций, выражений, принадлежащих к данному типу; </a:t>
            </a:r>
          </a:p>
          <a:p>
            <a:r>
              <a:rPr lang="ru-RU" sz="2900" b="1" dirty="0" smtClean="0"/>
              <a:t>внутреннюю форму представления данных в ЭВМ; </a:t>
            </a:r>
          </a:p>
          <a:p>
            <a:r>
              <a:rPr lang="ru-RU" sz="2900" b="1" dirty="0" smtClean="0"/>
              <a:t>операции и функции, которые могут выполняться над величинами, принадлежащими к данному типу. </a:t>
            </a:r>
          </a:p>
          <a:p>
            <a:r>
              <a:rPr lang="ru-RU" sz="2900" b="1" dirty="0" smtClean="0"/>
              <a:t> </a:t>
            </a:r>
            <a:endParaRPr lang="ru-RU" sz="2900" b="1" dirty="0" smtClean="0"/>
          </a:p>
          <a:p>
            <a:r>
              <a:rPr lang="ru-RU" sz="2900" b="1" dirty="0" smtClean="0"/>
              <a:t>Иерархия типов в языке Паскаль такая: </a:t>
            </a:r>
          </a:p>
          <a:p>
            <a:r>
              <a:rPr lang="ru-RU" sz="2900" b="1" dirty="0" smtClean="0"/>
              <a:t>Простые </a:t>
            </a:r>
          </a:p>
          <a:p>
            <a:pPr lvl="2"/>
            <a:r>
              <a:rPr lang="ru-RU" sz="2900" b="1" dirty="0" smtClean="0"/>
              <a:t>Целые  - </a:t>
            </a:r>
            <a:r>
              <a:rPr lang="en-US" sz="2900" b="1" dirty="0" smtClean="0"/>
              <a:t>integer</a:t>
            </a:r>
            <a:endParaRPr lang="ru-RU" sz="2900" b="1" dirty="0" smtClean="0"/>
          </a:p>
          <a:p>
            <a:pPr lvl="2"/>
            <a:r>
              <a:rPr lang="ru-RU" sz="2900" b="1" dirty="0" smtClean="0"/>
              <a:t>Логические </a:t>
            </a:r>
            <a:r>
              <a:rPr lang="en-US" sz="2900" b="1" dirty="0" smtClean="0"/>
              <a:t> - </a:t>
            </a:r>
            <a:r>
              <a:rPr lang="en-US" sz="2900" b="1" dirty="0" err="1" smtClean="0"/>
              <a:t>boolean</a:t>
            </a:r>
            <a:endParaRPr lang="ru-RU" sz="2900" b="1" dirty="0" smtClean="0"/>
          </a:p>
          <a:p>
            <a:pPr lvl="2"/>
            <a:r>
              <a:rPr lang="ru-RU" sz="2900" b="1" dirty="0" smtClean="0"/>
              <a:t>Строковый</a:t>
            </a:r>
            <a:r>
              <a:rPr lang="en-US" sz="2900" b="1" dirty="0" smtClean="0"/>
              <a:t> - string</a:t>
            </a:r>
            <a:endParaRPr lang="ru-RU" sz="2900" b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6093296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В оглавление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Оператор </a:t>
            </a:r>
            <a:r>
              <a:rPr lang="ru-RU" dirty="0" smtClean="0"/>
              <a:t>присваивания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Данный оператор предписывает запомнить некоторое значение в переменой. Значение и идентификатор переменой разделены парой знаков </a:t>
            </a:r>
            <a:r>
              <a:rPr lang="ru-RU" b="1" dirty="0" smtClean="0"/>
              <a:t>:=</a:t>
            </a:r>
            <a:r>
              <a:rPr lang="ru-RU" dirty="0" smtClean="0"/>
              <a:t>. Типы объектов с обеих сторон знака </a:t>
            </a:r>
            <a:r>
              <a:rPr lang="ru-RU" b="1" dirty="0" smtClean="0"/>
              <a:t>:=</a:t>
            </a:r>
            <a:r>
              <a:rPr lang="ru-RU" dirty="0" smtClean="0"/>
              <a:t> должны строго совпадать, за исключением того случая, когда тип переменой - REAL, а тип выражения - INTEGER. </a:t>
            </a:r>
            <a:br>
              <a:rPr lang="ru-RU" dirty="0" smtClean="0"/>
            </a:br>
            <a:r>
              <a:rPr lang="ru-RU" dirty="0" smtClean="0"/>
              <a:t>Общий вид оператора: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&lt; переменная &gt;:= &lt; выражение &gt;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Например: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|| </a:t>
            </a:r>
            <a:r>
              <a:rPr lang="ru-RU" dirty="0" smtClean="0"/>
              <a:t>a</a:t>
            </a:r>
            <a:r>
              <a:rPr lang="ru-RU" dirty="0" smtClean="0"/>
              <a:t>: = a+1 </a:t>
            </a:r>
            <a:r>
              <a:rPr lang="en-US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|| </a:t>
            </a:r>
            <a:r>
              <a:rPr lang="ru-RU" dirty="0" smtClean="0"/>
              <a:t>c</a:t>
            </a:r>
            <a:r>
              <a:rPr lang="ru-RU" dirty="0" smtClean="0"/>
              <a:t>: = </a:t>
            </a:r>
            <a:r>
              <a:rPr lang="ru-RU" dirty="0" err="1" smtClean="0"/>
              <a:t>f</a:t>
            </a:r>
            <a:r>
              <a:rPr lang="ru-RU" dirty="0" smtClean="0"/>
              <a:t>/</a:t>
            </a:r>
            <a:r>
              <a:rPr lang="ru-RU" dirty="0" err="1" smtClean="0"/>
              <a:t>p</a:t>
            </a:r>
            <a:r>
              <a:rPr lang="ru-RU" dirty="0" smtClean="0"/>
              <a:t>*100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6093296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В оглавление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ru-RU" dirty="0" smtClean="0"/>
              <a:t>Ввод / 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Read</a:t>
            </a:r>
            <a:r>
              <a:rPr lang="ru-RU" dirty="0" smtClean="0"/>
              <a:t>(&lt;Список ввода&gt;);</a:t>
            </a:r>
            <a:br>
              <a:rPr lang="ru-RU" dirty="0" smtClean="0"/>
            </a:br>
            <a:r>
              <a:rPr lang="ru-RU" b="1" dirty="0" err="1" smtClean="0"/>
              <a:t>Readln</a:t>
            </a:r>
            <a:r>
              <a:rPr lang="ru-RU" dirty="0" smtClean="0"/>
              <a:t>(&lt;Список ввода&gt;);</a:t>
            </a:r>
          </a:p>
          <a:p>
            <a:r>
              <a:rPr lang="ru-RU" dirty="0" smtClean="0"/>
              <a:t>   В таком формате эти команды позволяют вводить данные в переменные во время выполнения программы с клавиатуры. Элементами списка ввода могут быть имена переменных, которые должны быть заполнены значениями, введенными с клавиатуры.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352</Words>
  <Application>Microsoft Office PowerPoint</Application>
  <PresentationFormat>Экран (4:3)</PresentationFormat>
  <Paragraphs>54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Turbo Pascal</vt:lpstr>
      <vt:lpstr>Основные понятия</vt:lpstr>
      <vt:lpstr>Переменные, Константы</vt:lpstr>
      <vt:lpstr>Типы Данных</vt:lpstr>
      <vt:lpstr>Оператор присваивания</vt:lpstr>
      <vt:lpstr>Ввод / вывод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22</cp:revision>
  <dcterms:created xsi:type="dcterms:W3CDTF">2012-07-11T07:02:35Z</dcterms:created>
  <dcterms:modified xsi:type="dcterms:W3CDTF">2012-07-11T10:29:24Z</dcterms:modified>
</cp:coreProperties>
</file>