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70" r:id="rId10"/>
    <p:sldId id="265" r:id="rId11"/>
    <p:sldId id="271" r:id="rId12"/>
    <p:sldId id="266" r:id="rId13"/>
    <p:sldId id="272" r:id="rId14"/>
    <p:sldId id="267" r:id="rId15"/>
    <p:sldId id="274" r:id="rId16"/>
    <p:sldId id="268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slide" Target="slide2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slide" Target="slide14.xml"/><Relationship Id="rId4" Type="http://schemas.openxmlformats.org/officeDocument/2006/relationships/slide" Target="slide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slide" Target="slide2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slide" Target="slide15.xml"/><Relationship Id="rId4" Type="http://schemas.openxmlformats.org/officeDocument/2006/relationships/slide" Target="slide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Площади и объемы пространственных фигур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0" dirty="0" smtClean="0"/>
              <a:t>Справочный материал</a:t>
            </a:r>
            <a:endParaRPr lang="ru-RU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четырехугольник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Умножение 3">
            <a:hlinkClick r:id="rId2" action="ppaction://hlinksldjump"/>
          </p:cNvPr>
          <p:cNvSpPr/>
          <p:nvPr/>
        </p:nvSpPr>
        <p:spPr>
          <a:xfrm>
            <a:off x="8028384" y="188640"/>
            <a:ext cx="648072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четырехугольник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Умножение 3">
            <a:hlinkClick r:id="rId2" action="ppaction://hlinksldjump"/>
          </p:cNvPr>
          <p:cNvSpPr/>
          <p:nvPr/>
        </p:nvSpPr>
        <p:spPr>
          <a:xfrm>
            <a:off x="8028384" y="188640"/>
            <a:ext cx="648072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пятиугольник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Умножение 3">
            <a:hlinkClick r:id="rId2" action="ppaction://hlinksldjump"/>
          </p:cNvPr>
          <p:cNvSpPr/>
          <p:nvPr/>
        </p:nvSpPr>
        <p:spPr>
          <a:xfrm>
            <a:off x="8028384" y="188640"/>
            <a:ext cx="648072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пятиугольник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Умножение 3">
            <a:hlinkClick r:id="rId2" action="ppaction://hlinksldjump"/>
          </p:cNvPr>
          <p:cNvSpPr/>
          <p:nvPr/>
        </p:nvSpPr>
        <p:spPr>
          <a:xfrm>
            <a:off x="8028384" y="188640"/>
            <a:ext cx="648072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954360"/>
          </a:xfrm>
        </p:spPr>
        <p:txBody>
          <a:bodyPr/>
          <a:lstStyle/>
          <a:p>
            <a:r>
              <a:rPr lang="ru-RU" dirty="0" smtClean="0"/>
              <a:t>Правильный шестиугольник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90080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Правильный шестиугольник – все стороны равны.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AC –</a:t>
            </a:r>
            <a:r>
              <a:rPr lang="ru-RU" dirty="0" smtClean="0"/>
              <a:t> меньшая диагональ шестиугольника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AD – </a:t>
            </a:r>
            <a:r>
              <a:rPr lang="ru-RU" dirty="0" smtClean="0"/>
              <a:t>большая диагональ шестиугольника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</a:t>
            </a:r>
          </a:p>
        </p:txBody>
      </p:sp>
      <p:sp>
        <p:nvSpPr>
          <p:cNvPr id="4" name="Умножение 3">
            <a:hlinkClick r:id="rId2" action="ppaction://hlinksldjump"/>
          </p:cNvPr>
          <p:cNvSpPr/>
          <p:nvPr/>
        </p:nvSpPr>
        <p:spPr>
          <a:xfrm>
            <a:off x="8028384" y="188640"/>
            <a:ext cx="648072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7" name="Группа 26"/>
          <p:cNvGrpSpPr/>
          <p:nvPr/>
        </p:nvGrpSpPr>
        <p:grpSpPr>
          <a:xfrm>
            <a:off x="5364088" y="3645024"/>
            <a:ext cx="2592288" cy="2088232"/>
            <a:chOff x="6084168" y="4077072"/>
            <a:chExt cx="1872208" cy="1152128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6084168" y="4653136"/>
              <a:ext cx="1872208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6660232" y="5229200"/>
              <a:ext cx="792088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6588224" y="4077072"/>
              <a:ext cx="792088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H="1" flipV="1">
              <a:off x="7380312" y="4077072"/>
              <a:ext cx="576064" cy="57606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 flipV="1">
              <a:off x="6084168" y="4653136"/>
              <a:ext cx="576064" cy="57606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V="1">
              <a:off x="7452320" y="4653136"/>
              <a:ext cx="504056" cy="57606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6084168" y="4077072"/>
              <a:ext cx="504056" cy="57606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V="1">
              <a:off x="6084168" y="4077072"/>
              <a:ext cx="1296144" cy="57606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5004048" y="44371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652120" y="33569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7164288" y="34197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7956376" y="44371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7164288" y="57332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868144" y="57332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pic>
        <p:nvPicPr>
          <p:cNvPr id="6147" name="Picture 3" descr="D:\Алюнок\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573016"/>
            <a:ext cx="2520280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954360"/>
          </a:xfrm>
        </p:spPr>
        <p:txBody>
          <a:bodyPr/>
          <a:lstStyle/>
          <a:p>
            <a:r>
              <a:rPr lang="ru-RU" dirty="0" smtClean="0"/>
              <a:t>Правильный шестиугольник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90080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Правильный шестиугольник – все стороны равны.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AC –</a:t>
            </a:r>
            <a:r>
              <a:rPr lang="ru-RU" dirty="0" smtClean="0"/>
              <a:t> меньшая диагональ шестиугольника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AD – </a:t>
            </a:r>
            <a:r>
              <a:rPr lang="ru-RU" dirty="0" smtClean="0"/>
              <a:t>большая диагональ шестиугольника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</a:t>
            </a:r>
          </a:p>
        </p:txBody>
      </p:sp>
      <p:sp>
        <p:nvSpPr>
          <p:cNvPr id="4" name="Умножение 3">
            <a:hlinkClick r:id="rId2" action="ppaction://hlinksldjump"/>
          </p:cNvPr>
          <p:cNvSpPr/>
          <p:nvPr/>
        </p:nvSpPr>
        <p:spPr>
          <a:xfrm>
            <a:off x="8028384" y="188640"/>
            <a:ext cx="648072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26"/>
          <p:cNvGrpSpPr/>
          <p:nvPr/>
        </p:nvGrpSpPr>
        <p:grpSpPr>
          <a:xfrm>
            <a:off x="5364088" y="3645024"/>
            <a:ext cx="2592288" cy="2088232"/>
            <a:chOff x="6084168" y="4077072"/>
            <a:chExt cx="1872208" cy="1152128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6084168" y="4653136"/>
              <a:ext cx="1872208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6660232" y="5229200"/>
              <a:ext cx="792088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6588224" y="4077072"/>
              <a:ext cx="792088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H="1" flipV="1">
              <a:off x="7380312" y="4077072"/>
              <a:ext cx="576064" cy="57606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 flipV="1">
              <a:off x="6084168" y="4653136"/>
              <a:ext cx="576064" cy="57606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V="1">
              <a:off x="7452320" y="4653136"/>
              <a:ext cx="504056" cy="57606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6084168" y="4077072"/>
              <a:ext cx="504056" cy="57606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V="1">
              <a:off x="6084168" y="4077072"/>
              <a:ext cx="1296144" cy="57606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5004048" y="44371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652120" y="33569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7164288" y="34197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7956376" y="44371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7164288" y="57332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868144" y="57332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pic>
        <p:nvPicPr>
          <p:cNvPr id="6147" name="Picture 3" descr="D:\Алюнок\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573016"/>
            <a:ext cx="2520280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Окружность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Умножение 3">
            <a:hlinkClick r:id="rId2" action="ppaction://hlinksldjump"/>
          </p:cNvPr>
          <p:cNvSpPr/>
          <p:nvPr/>
        </p:nvSpPr>
        <p:spPr>
          <a:xfrm>
            <a:off x="8028384" y="188640"/>
            <a:ext cx="648072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Окружность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Умножение 3">
            <a:hlinkClick r:id="rId2" action="ppaction://hlinksldjump"/>
          </p:cNvPr>
          <p:cNvSpPr/>
          <p:nvPr/>
        </p:nvSpPr>
        <p:spPr>
          <a:xfrm>
            <a:off x="8028384" y="188640"/>
            <a:ext cx="648072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1619672" y="764704"/>
            <a:ext cx="2664296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Пирамида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1619672" y="1916832"/>
            <a:ext cx="2664296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Призма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6" name="Прямоугольник 5">
            <a:hlinkClick r:id="rId4" action="ppaction://hlinksldjump"/>
          </p:cNvPr>
          <p:cNvSpPr/>
          <p:nvPr/>
        </p:nvSpPr>
        <p:spPr>
          <a:xfrm>
            <a:off x="1619672" y="4077072"/>
            <a:ext cx="2664296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Конус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7" name="Прямоугольник 6">
            <a:hlinkClick r:id="rId5" action="ppaction://hlinksldjump"/>
          </p:cNvPr>
          <p:cNvSpPr/>
          <p:nvPr/>
        </p:nvSpPr>
        <p:spPr>
          <a:xfrm>
            <a:off x="1619672" y="5157192"/>
            <a:ext cx="2664296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Сфера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>
            <a:hlinkClick r:id="rId6" action="ppaction://hlinksldjump"/>
          </p:cNvPr>
          <p:cNvSpPr/>
          <p:nvPr/>
        </p:nvSpPr>
        <p:spPr>
          <a:xfrm>
            <a:off x="1619672" y="2996952"/>
            <a:ext cx="2664296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Цилиндр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/>
          <a:lstStyle/>
          <a:p>
            <a:r>
              <a:rPr lang="ru-RU" dirty="0" smtClean="0"/>
              <a:t>Пирамида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8229600" cy="201622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sz="1800" dirty="0" smtClean="0"/>
              <a:t>Правильная пирамида – в основании правильный </a:t>
            </a:r>
            <a:r>
              <a:rPr lang="en-US" sz="1800" dirty="0" smtClean="0"/>
              <a:t>n-</a:t>
            </a:r>
            <a:r>
              <a:rPr lang="ru-RU" sz="1800" dirty="0" smtClean="0"/>
              <a:t>угольник</a:t>
            </a:r>
          </a:p>
          <a:p>
            <a:pPr algn="ctr">
              <a:buNone/>
            </a:pPr>
            <a:endParaRPr lang="ru-RU" sz="1800" dirty="0" smtClean="0"/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sz="1900" b="1" dirty="0" smtClean="0">
                <a:solidFill>
                  <a:srgbClr val="FFC000"/>
                </a:solidFill>
                <a:hlinkClick r:id="rId2" action="ppaction://hlinksldjump"/>
              </a:rPr>
              <a:t>треугольник </a:t>
            </a:r>
            <a:r>
              <a:rPr lang="ru-RU" sz="1900" b="1" dirty="0" smtClean="0">
                <a:solidFill>
                  <a:srgbClr val="FFC000"/>
                </a:solidFill>
              </a:rPr>
              <a:t>              </a:t>
            </a:r>
            <a:r>
              <a:rPr lang="ru-RU" sz="1900" b="1" dirty="0" smtClean="0">
                <a:solidFill>
                  <a:srgbClr val="FFC000"/>
                </a:solidFill>
                <a:hlinkClick r:id="rId3" action="ppaction://hlinksldjump"/>
              </a:rPr>
              <a:t>четырехугольник</a:t>
            </a:r>
            <a:r>
              <a:rPr lang="ru-RU" sz="1900" b="1" dirty="0" smtClean="0">
                <a:solidFill>
                  <a:srgbClr val="FFC000"/>
                </a:solidFill>
              </a:rPr>
              <a:t>              </a:t>
            </a:r>
            <a:r>
              <a:rPr lang="ru-RU" sz="1900" b="1" dirty="0" smtClean="0">
                <a:solidFill>
                  <a:srgbClr val="FFC000"/>
                </a:solidFill>
                <a:hlinkClick r:id="rId4" action="ppaction://hlinksldjump"/>
              </a:rPr>
              <a:t>пятиугольник</a:t>
            </a:r>
            <a:r>
              <a:rPr lang="ru-RU" sz="1900" b="1" dirty="0" smtClean="0">
                <a:solidFill>
                  <a:srgbClr val="FFC000"/>
                </a:solidFill>
              </a:rPr>
              <a:t>               </a:t>
            </a:r>
            <a:r>
              <a:rPr lang="ru-RU" sz="1900" b="1" dirty="0" smtClean="0">
                <a:solidFill>
                  <a:srgbClr val="FFC000"/>
                </a:solidFill>
                <a:hlinkClick r:id="rId5" action="ppaction://hlinksldjump"/>
              </a:rPr>
              <a:t>шестиугольник</a:t>
            </a:r>
            <a:endParaRPr lang="ru-RU" sz="1900" b="1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b="1" dirty="0" smtClean="0"/>
              <a:t>	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h = SO – </a:t>
            </a:r>
            <a:r>
              <a:rPr lang="ru-RU" b="1" dirty="0" smtClean="0">
                <a:solidFill>
                  <a:srgbClr val="0070C0"/>
                </a:solidFill>
              </a:rPr>
              <a:t>высота пирамиды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	</a:t>
            </a:r>
            <a:r>
              <a:rPr lang="en-US" b="1" dirty="0" smtClean="0">
                <a:solidFill>
                  <a:srgbClr val="0070C0"/>
                </a:solidFill>
              </a:rPr>
              <a:t>a = SK</a:t>
            </a:r>
            <a:r>
              <a:rPr lang="ru-RU" b="1" dirty="0" smtClean="0">
                <a:solidFill>
                  <a:srgbClr val="0070C0"/>
                </a:solidFill>
              </a:rPr>
              <a:t> – апофема пирамиды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	p </a:t>
            </a:r>
            <a:r>
              <a:rPr lang="ru-RU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>
                <a:solidFill>
                  <a:srgbClr val="0070C0"/>
                </a:solidFill>
              </a:rPr>
              <a:t> (3*AB)</a:t>
            </a:r>
            <a:r>
              <a:rPr lang="ru-RU" b="1" dirty="0" smtClean="0">
                <a:solidFill>
                  <a:srgbClr val="0070C0"/>
                </a:solidFill>
              </a:rPr>
              <a:t>:</a:t>
            </a:r>
            <a:r>
              <a:rPr lang="en-US" b="1" dirty="0" smtClean="0">
                <a:solidFill>
                  <a:srgbClr val="0070C0"/>
                </a:solidFill>
              </a:rPr>
              <a:t>2  - </a:t>
            </a:r>
            <a:r>
              <a:rPr lang="ru-RU" b="1" dirty="0" smtClean="0">
                <a:solidFill>
                  <a:srgbClr val="0070C0"/>
                </a:solidFill>
              </a:rPr>
              <a:t>полупериметр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основания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D:\Алюнок\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3284984"/>
            <a:ext cx="3236232" cy="2592288"/>
          </a:xfrm>
          <a:prstGeom prst="rect">
            <a:avLst/>
          </a:prstGeom>
          <a:noFill/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5148064" y="5363924"/>
            <a:ext cx="1152128" cy="72008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148064" y="5363924"/>
            <a:ext cx="288032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6300192" y="5363924"/>
            <a:ext cx="1728192" cy="72008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6300192" y="3347700"/>
            <a:ext cx="360040" cy="273630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5148064" y="3347700"/>
            <a:ext cx="1512168" cy="20162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660232" y="3347700"/>
            <a:ext cx="1368152" cy="20162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660232" y="3347700"/>
            <a:ext cx="0" cy="22322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660232" y="5435932"/>
            <a:ext cx="7200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6732240" y="5435932"/>
            <a:ext cx="0" cy="1440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788024" y="49318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8028384" y="51479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6156176" y="60840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372200" y="54359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516216" y="29876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6660232" y="3347700"/>
            <a:ext cx="504056" cy="237626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7164288" y="5507940"/>
            <a:ext cx="144016" cy="7200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7308304" y="5507940"/>
            <a:ext cx="72008" cy="144016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020272" y="57239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cxnSp>
        <p:nvCxnSpPr>
          <p:cNvPr id="69" name="Прямая со стрелкой 68"/>
          <p:cNvCxnSpPr/>
          <p:nvPr/>
        </p:nvCxnSpPr>
        <p:spPr>
          <a:xfrm flipH="1">
            <a:off x="1763688" y="1268760"/>
            <a:ext cx="9361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3419872" y="126876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5508104" y="126876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6804248" y="1268760"/>
            <a:ext cx="64807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Умножение 75">
            <a:hlinkClick r:id="rId7" action="ppaction://hlinksldjump"/>
          </p:cNvPr>
          <p:cNvSpPr/>
          <p:nvPr/>
        </p:nvSpPr>
        <p:spPr>
          <a:xfrm>
            <a:off x="8028384" y="188640"/>
            <a:ext cx="648072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980728"/>
          </a:xfrm>
        </p:spPr>
        <p:txBody>
          <a:bodyPr/>
          <a:lstStyle/>
          <a:p>
            <a:r>
              <a:rPr lang="ru-RU" dirty="0" smtClean="0"/>
              <a:t>Призма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7992888" cy="21602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400" dirty="0" smtClean="0"/>
              <a:t>Правильная призма – в основании правильный </a:t>
            </a:r>
            <a:r>
              <a:rPr lang="en-US" sz="1400" dirty="0" smtClean="0"/>
              <a:t>n-</a:t>
            </a:r>
            <a:r>
              <a:rPr lang="ru-RU" sz="1400" dirty="0" smtClean="0"/>
              <a:t>угольник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b="1" dirty="0" smtClean="0">
                <a:solidFill>
                  <a:srgbClr val="FFC000"/>
                </a:solidFill>
              </a:rPr>
              <a:t> </a:t>
            </a:r>
            <a:r>
              <a:rPr lang="ru-RU" sz="1400" b="1" dirty="0" smtClean="0">
                <a:solidFill>
                  <a:srgbClr val="FFC000"/>
                </a:solidFill>
                <a:hlinkClick r:id="rId2" action="ppaction://hlinksldjump"/>
              </a:rPr>
              <a:t>треугольник</a:t>
            </a:r>
            <a:r>
              <a:rPr lang="ru-RU" sz="1400" b="1" dirty="0" smtClean="0">
                <a:solidFill>
                  <a:srgbClr val="FFC000"/>
                </a:solidFill>
              </a:rPr>
              <a:t>               </a:t>
            </a:r>
            <a:r>
              <a:rPr lang="ru-RU" sz="1400" b="1" dirty="0" smtClean="0">
                <a:solidFill>
                  <a:srgbClr val="FFC000"/>
                </a:solidFill>
                <a:hlinkClick r:id="rId3" action="ppaction://hlinksldjump"/>
              </a:rPr>
              <a:t>четырехугольник</a:t>
            </a:r>
            <a:r>
              <a:rPr lang="ru-RU" sz="1400" b="1" dirty="0" smtClean="0">
                <a:solidFill>
                  <a:srgbClr val="FFC000"/>
                </a:solidFill>
              </a:rPr>
              <a:t>          </a:t>
            </a:r>
            <a:r>
              <a:rPr lang="ru-RU" sz="1400" b="1" dirty="0" smtClean="0">
                <a:solidFill>
                  <a:srgbClr val="FFC000"/>
                </a:solidFill>
              </a:rPr>
              <a:t>   </a:t>
            </a:r>
            <a:r>
              <a:rPr lang="ru-RU" sz="1400" b="1" dirty="0" smtClean="0">
                <a:solidFill>
                  <a:srgbClr val="FFC000"/>
                </a:solidFill>
                <a:hlinkClick r:id="rId4" action="ppaction://hlinksldjump"/>
              </a:rPr>
              <a:t>пятиугольник</a:t>
            </a:r>
            <a:r>
              <a:rPr lang="ru-RU" sz="1400" b="1" dirty="0" smtClean="0">
                <a:solidFill>
                  <a:srgbClr val="FFC000"/>
                </a:solidFill>
              </a:rPr>
              <a:t>          </a:t>
            </a:r>
            <a:r>
              <a:rPr lang="ru-RU" sz="1400" b="1" dirty="0" smtClean="0">
                <a:solidFill>
                  <a:srgbClr val="FFC000"/>
                </a:solidFill>
              </a:rPr>
              <a:t>   </a:t>
            </a:r>
            <a:r>
              <a:rPr lang="ru-RU" sz="1400" b="1" dirty="0" smtClean="0">
                <a:solidFill>
                  <a:srgbClr val="FFC000"/>
                </a:solidFill>
                <a:hlinkClick r:id="rId5" action="ppaction://hlinksldjump"/>
              </a:rPr>
              <a:t>шестиугольник</a:t>
            </a:r>
            <a:endParaRPr lang="ru-RU" sz="1400" b="1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1800" b="1" dirty="0" smtClean="0"/>
              <a:t>	</a:t>
            </a:r>
          </a:p>
          <a:p>
            <a:pPr>
              <a:buNone/>
            </a:pPr>
            <a:r>
              <a:rPr lang="ru-RU" sz="1800" b="1" dirty="0" smtClean="0"/>
              <a:t>	</a:t>
            </a:r>
            <a:r>
              <a:rPr lang="en-US" sz="1800" b="1" dirty="0" smtClean="0">
                <a:solidFill>
                  <a:srgbClr val="0070C0"/>
                </a:solidFill>
              </a:rPr>
              <a:t>h = </a:t>
            </a:r>
            <a:r>
              <a:rPr lang="en-US" sz="1800" b="1" dirty="0" smtClean="0">
                <a:solidFill>
                  <a:srgbClr val="0070C0"/>
                </a:solidFill>
              </a:rPr>
              <a:t>FF1 </a:t>
            </a:r>
            <a:r>
              <a:rPr lang="en-US" sz="1800" b="1" dirty="0" smtClean="0">
                <a:solidFill>
                  <a:srgbClr val="0070C0"/>
                </a:solidFill>
              </a:rPr>
              <a:t>– </a:t>
            </a:r>
            <a:r>
              <a:rPr lang="ru-RU" sz="1800" b="1" dirty="0" smtClean="0">
                <a:solidFill>
                  <a:srgbClr val="0070C0"/>
                </a:solidFill>
              </a:rPr>
              <a:t>высота </a:t>
            </a:r>
            <a:r>
              <a:rPr lang="ru-RU" sz="1800" b="1" dirty="0" smtClean="0">
                <a:solidFill>
                  <a:srgbClr val="0070C0"/>
                </a:solidFill>
              </a:rPr>
              <a:t>призмы</a:t>
            </a:r>
            <a:endParaRPr lang="ru-RU" sz="18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0070C0"/>
                </a:solidFill>
              </a:rPr>
              <a:t>	P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smtClean="0">
                <a:solidFill>
                  <a:srgbClr val="0070C0"/>
                </a:solidFill>
              </a:rPr>
              <a:t>=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</a:rPr>
              <a:t>6*AB - </a:t>
            </a:r>
            <a:r>
              <a:rPr lang="ru-RU" sz="1800" b="1" dirty="0" smtClean="0">
                <a:solidFill>
                  <a:srgbClr val="0070C0"/>
                </a:solidFill>
              </a:rPr>
              <a:t>периметр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smtClean="0">
                <a:solidFill>
                  <a:srgbClr val="0070C0"/>
                </a:solidFill>
              </a:rPr>
              <a:t>основания</a:t>
            </a:r>
            <a:endParaRPr lang="ru-RU" sz="1800" b="1" dirty="0" smtClean="0">
              <a:solidFill>
                <a:srgbClr val="0070C0"/>
              </a:solidFill>
            </a:endParaRPr>
          </a:p>
        </p:txBody>
      </p:sp>
      <p:pic>
        <p:nvPicPr>
          <p:cNvPr id="2050" name="Picture 2" descr="D:\Алюнок\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3501008"/>
            <a:ext cx="3739492" cy="2016224"/>
          </a:xfrm>
          <a:prstGeom prst="rect">
            <a:avLst/>
          </a:prstGeom>
          <a:noFill/>
        </p:spPr>
      </p:pic>
      <p:grpSp>
        <p:nvGrpSpPr>
          <p:cNvPr id="25" name="Группа 24"/>
          <p:cNvGrpSpPr/>
          <p:nvPr/>
        </p:nvGrpSpPr>
        <p:grpSpPr>
          <a:xfrm>
            <a:off x="5796136" y="5013176"/>
            <a:ext cx="1872208" cy="720080"/>
            <a:chOff x="5508104" y="3717032"/>
            <a:chExt cx="1872208" cy="720080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5796136" y="4437112"/>
              <a:ext cx="1008112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6084168" y="3717032"/>
              <a:ext cx="1008112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6804248" y="4077072"/>
              <a:ext cx="576064" cy="3600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5508104" y="3717032"/>
              <a:ext cx="576064" cy="3600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H="1" flipV="1">
              <a:off x="7092280" y="3717032"/>
              <a:ext cx="288032" cy="3600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H="1" flipV="1">
              <a:off x="5508104" y="4077072"/>
              <a:ext cx="288032" cy="3600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Прямая соединительная линия 18"/>
          <p:cNvCxnSpPr/>
          <p:nvPr/>
        </p:nvCxnSpPr>
        <p:spPr>
          <a:xfrm flipV="1">
            <a:off x="5796136" y="3645024"/>
            <a:ext cx="0" cy="172819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084168" y="4005064"/>
            <a:ext cx="0" cy="172819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6372200" y="3284984"/>
            <a:ext cx="0" cy="172819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7092280" y="4005064"/>
            <a:ext cx="0" cy="172819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7668344" y="3645024"/>
            <a:ext cx="0" cy="172819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7380312" y="3284984"/>
            <a:ext cx="0" cy="172819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Группа 25"/>
          <p:cNvGrpSpPr/>
          <p:nvPr/>
        </p:nvGrpSpPr>
        <p:grpSpPr>
          <a:xfrm>
            <a:off x="5796136" y="3284984"/>
            <a:ext cx="1872208" cy="720080"/>
            <a:chOff x="5508104" y="3717032"/>
            <a:chExt cx="1872208" cy="720080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5796136" y="4437112"/>
              <a:ext cx="1008112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6084168" y="3717032"/>
              <a:ext cx="1008112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V="1">
              <a:off x="6804248" y="4077072"/>
              <a:ext cx="576064" cy="3600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V="1">
              <a:off x="5508104" y="3717032"/>
              <a:ext cx="576064" cy="3600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H="1" flipV="1">
              <a:off x="7092280" y="3717032"/>
              <a:ext cx="288032" cy="3600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H="1" flipV="1">
              <a:off x="5508104" y="4077072"/>
              <a:ext cx="288032" cy="3600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Прямая со стрелкой 33"/>
          <p:cNvCxnSpPr/>
          <p:nvPr/>
        </p:nvCxnSpPr>
        <p:spPr>
          <a:xfrm flipH="1">
            <a:off x="1475656" y="1412776"/>
            <a:ext cx="9361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3491880" y="14127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5508104" y="14127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444208" y="1421160"/>
            <a:ext cx="927720" cy="279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96136" y="56612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5724128" y="39237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A1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5436096" y="51479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5364088" y="34290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B1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6372200" y="46531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6300192" y="29249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C1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7380312" y="47158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7308304" y="29876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D1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7668344" y="52292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7668344" y="35730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E1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7092280" y="56612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7020272" y="39330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F1</a:t>
            </a:r>
            <a:endParaRPr lang="ru-RU" dirty="0"/>
          </a:p>
        </p:txBody>
      </p:sp>
      <p:sp>
        <p:nvSpPr>
          <p:cNvPr id="52" name="Умножение 51">
            <a:hlinkClick r:id="rId7" action="ppaction://hlinksldjump"/>
          </p:cNvPr>
          <p:cNvSpPr/>
          <p:nvPr/>
        </p:nvSpPr>
        <p:spPr>
          <a:xfrm>
            <a:off x="8028384" y="188640"/>
            <a:ext cx="648072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980728"/>
          </a:xfrm>
        </p:spPr>
        <p:txBody>
          <a:bodyPr/>
          <a:lstStyle/>
          <a:p>
            <a:r>
              <a:rPr lang="ru-RU" dirty="0" smtClean="0"/>
              <a:t>Цилиндр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165618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1700" b="1" dirty="0" smtClean="0"/>
              <a:t>	Цилиндр – фигура вращения, в основании – </a:t>
            </a:r>
            <a:r>
              <a:rPr lang="ru-RU" sz="1700" b="1" dirty="0" smtClean="0">
                <a:solidFill>
                  <a:srgbClr val="FFC000"/>
                </a:solidFill>
                <a:hlinkClick r:id="rId2" action="ppaction://hlinksldjump"/>
              </a:rPr>
              <a:t>окружность</a:t>
            </a:r>
            <a:r>
              <a:rPr lang="ru-RU" sz="1700" b="1" dirty="0" smtClean="0"/>
              <a:t>.</a:t>
            </a:r>
          </a:p>
          <a:p>
            <a:pPr>
              <a:buNone/>
            </a:pPr>
            <a:endParaRPr lang="ru-RU" sz="1700" b="1" dirty="0" smtClean="0"/>
          </a:p>
          <a:p>
            <a:pPr>
              <a:buNone/>
            </a:pPr>
            <a:r>
              <a:rPr lang="ru-RU" sz="1700" b="1" dirty="0" smtClean="0">
                <a:solidFill>
                  <a:srgbClr val="0070C0"/>
                </a:solidFill>
              </a:rPr>
              <a:t>	</a:t>
            </a:r>
            <a:r>
              <a:rPr lang="en-US" sz="1700" b="1" dirty="0" smtClean="0">
                <a:solidFill>
                  <a:srgbClr val="0070C0"/>
                </a:solidFill>
              </a:rPr>
              <a:t>AA1 – </a:t>
            </a:r>
            <a:r>
              <a:rPr lang="ru-RU" sz="1700" b="1" dirty="0" smtClean="0">
                <a:solidFill>
                  <a:srgbClr val="0070C0"/>
                </a:solidFill>
              </a:rPr>
              <a:t>образующая цилиндра</a:t>
            </a:r>
            <a:endParaRPr lang="en-US" sz="17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1700" b="1" dirty="0" smtClean="0">
                <a:solidFill>
                  <a:srgbClr val="0070C0"/>
                </a:solidFill>
              </a:rPr>
              <a:t>	</a:t>
            </a:r>
            <a:r>
              <a:rPr lang="en-US" sz="1700" b="1" dirty="0" smtClean="0">
                <a:solidFill>
                  <a:srgbClr val="0070C0"/>
                </a:solidFill>
              </a:rPr>
              <a:t>h = OO1</a:t>
            </a:r>
            <a:r>
              <a:rPr lang="ru-RU" sz="1700" b="1" dirty="0" smtClean="0">
                <a:solidFill>
                  <a:srgbClr val="0070C0"/>
                </a:solidFill>
              </a:rPr>
              <a:t> =</a:t>
            </a:r>
            <a:r>
              <a:rPr lang="en-US" sz="1700" b="1" dirty="0" smtClean="0">
                <a:solidFill>
                  <a:srgbClr val="0070C0"/>
                </a:solidFill>
              </a:rPr>
              <a:t> AA1 – </a:t>
            </a:r>
            <a:r>
              <a:rPr lang="ru-RU" sz="1700" b="1" dirty="0" smtClean="0">
                <a:solidFill>
                  <a:srgbClr val="0070C0"/>
                </a:solidFill>
              </a:rPr>
              <a:t>высота цилиндра</a:t>
            </a:r>
          </a:p>
          <a:p>
            <a:pPr>
              <a:buNone/>
            </a:pPr>
            <a:r>
              <a:rPr lang="ru-RU" sz="1700" b="1" dirty="0" smtClean="0">
                <a:solidFill>
                  <a:srgbClr val="0070C0"/>
                </a:solidFill>
              </a:rPr>
              <a:t>	</a:t>
            </a:r>
            <a:r>
              <a:rPr lang="en-US" sz="1700" b="1" dirty="0" smtClean="0">
                <a:solidFill>
                  <a:srgbClr val="0070C0"/>
                </a:solidFill>
              </a:rPr>
              <a:t>R = OA</a:t>
            </a:r>
            <a:r>
              <a:rPr lang="ru-RU" sz="1700" b="1" dirty="0" smtClean="0">
                <a:solidFill>
                  <a:srgbClr val="0070C0"/>
                </a:solidFill>
              </a:rPr>
              <a:t> </a:t>
            </a:r>
            <a:r>
              <a:rPr lang="en-US" sz="1700" b="1" dirty="0" smtClean="0">
                <a:solidFill>
                  <a:srgbClr val="0070C0"/>
                </a:solidFill>
              </a:rPr>
              <a:t>=</a:t>
            </a:r>
            <a:r>
              <a:rPr lang="ru-RU" sz="1700" b="1" dirty="0" smtClean="0">
                <a:solidFill>
                  <a:srgbClr val="0070C0"/>
                </a:solidFill>
              </a:rPr>
              <a:t> </a:t>
            </a:r>
            <a:r>
              <a:rPr lang="en-US" sz="1700" b="1" dirty="0" smtClean="0">
                <a:solidFill>
                  <a:srgbClr val="0070C0"/>
                </a:solidFill>
              </a:rPr>
              <a:t>O1A1 – </a:t>
            </a:r>
            <a:r>
              <a:rPr lang="ru-RU" sz="1700" b="1" dirty="0" smtClean="0">
                <a:solidFill>
                  <a:srgbClr val="0070C0"/>
                </a:solidFill>
              </a:rPr>
              <a:t>радиус основания цилиндра (радиус цилиндра)</a:t>
            </a:r>
            <a:endParaRPr lang="en-US" sz="17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D:\Алюнок\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717032"/>
            <a:ext cx="3801596" cy="1757040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5940152" y="3140968"/>
            <a:ext cx="1872208" cy="50173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940152" y="5231523"/>
            <a:ext cx="1872208" cy="50173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5" idx="2"/>
          </p:cNvCxnSpPr>
          <p:nvPr/>
        </p:nvCxnSpPr>
        <p:spPr>
          <a:xfrm>
            <a:off x="5940152" y="3391835"/>
            <a:ext cx="0" cy="209055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812360" y="3391835"/>
            <a:ext cx="0" cy="209055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6" idx="6"/>
          </p:cNvCxnSpPr>
          <p:nvPr/>
        </p:nvCxnSpPr>
        <p:spPr>
          <a:xfrm>
            <a:off x="6876256" y="5482389"/>
            <a:ext cx="93610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876256" y="3429000"/>
            <a:ext cx="93610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876256" y="3429000"/>
            <a:ext cx="0" cy="209055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516216" y="32036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372200" y="52292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O1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7812360" y="32129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812360" y="52292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A1</a:t>
            </a:r>
            <a:endParaRPr lang="ru-RU" dirty="0"/>
          </a:p>
        </p:txBody>
      </p:sp>
      <p:sp>
        <p:nvSpPr>
          <p:cNvPr id="23" name="Умножение 22">
            <a:hlinkClick r:id="rId4" action="ppaction://hlinksldjump"/>
          </p:cNvPr>
          <p:cNvSpPr/>
          <p:nvPr/>
        </p:nvSpPr>
        <p:spPr>
          <a:xfrm>
            <a:off x="8028384" y="188640"/>
            <a:ext cx="648072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980728"/>
          </a:xfrm>
        </p:spPr>
        <p:txBody>
          <a:bodyPr/>
          <a:lstStyle/>
          <a:p>
            <a:r>
              <a:rPr lang="ru-RU" dirty="0" smtClean="0"/>
              <a:t>Конус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168152"/>
            <a:ext cx="7467600" cy="16127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700" dirty="0" smtClean="0"/>
              <a:t>Конус – фигура вращения, в основании – </a:t>
            </a:r>
            <a:r>
              <a:rPr lang="ru-RU" sz="1700" dirty="0" smtClean="0">
                <a:solidFill>
                  <a:srgbClr val="FFC000"/>
                </a:solidFill>
                <a:hlinkClick r:id="rId2" action="ppaction://hlinksldjump"/>
              </a:rPr>
              <a:t>окружность</a:t>
            </a:r>
            <a:r>
              <a:rPr lang="ru-RU" dirty="0" smtClean="0"/>
              <a:t>.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sz="1900" b="1" dirty="0" smtClean="0">
                <a:solidFill>
                  <a:srgbClr val="0070C0"/>
                </a:solidFill>
              </a:rPr>
              <a:t>h = SO</a:t>
            </a:r>
            <a:r>
              <a:rPr lang="ru-RU" sz="1900" b="1" dirty="0" smtClean="0">
                <a:solidFill>
                  <a:srgbClr val="0070C0"/>
                </a:solidFill>
              </a:rPr>
              <a:t> – высота конуса</a:t>
            </a:r>
          </a:p>
          <a:p>
            <a:pPr>
              <a:buNone/>
            </a:pPr>
            <a:r>
              <a:rPr lang="en-US" sz="1900" b="1" dirty="0" smtClean="0">
                <a:solidFill>
                  <a:srgbClr val="0070C0"/>
                </a:solidFill>
              </a:rPr>
              <a:t>R = AO – </a:t>
            </a:r>
            <a:r>
              <a:rPr lang="ru-RU" sz="1900" b="1" dirty="0" smtClean="0">
                <a:solidFill>
                  <a:srgbClr val="0070C0"/>
                </a:solidFill>
              </a:rPr>
              <a:t>радиус основания конуса (радиус конуса)</a:t>
            </a:r>
            <a:endParaRPr lang="ru-RU" sz="1900" b="1" dirty="0">
              <a:solidFill>
                <a:srgbClr val="0070C0"/>
              </a:solidFill>
            </a:endParaRPr>
          </a:p>
        </p:txBody>
      </p:sp>
      <p:sp>
        <p:nvSpPr>
          <p:cNvPr id="4" name="Умножение 3">
            <a:hlinkClick r:id="rId3" action="ppaction://hlinksldjump"/>
          </p:cNvPr>
          <p:cNvSpPr/>
          <p:nvPr/>
        </p:nvSpPr>
        <p:spPr>
          <a:xfrm>
            <a:off x="8028384" y="188640"/>
            <a:ext cx="648072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D:\Алюнок\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3501007"/>
            <a:ext cx="3384376" cy="2361193"/>
          </a:xfrm>
          <a:prstGeom prst="rect">
            <a:avLst/>
          </a:prstGeom>
          <a:noFill/>
        </p:spPr>
      </p:pic>
      <p:grpSp>
        <p:nvGrpSpPr>
          <p:cNvPr id="18" name="Группа 17"/>
          <p:cNvGrpSpPr/>
          <p:nvPr/>
        </p:nvGrpSpPr>
        <p:grpSpPr>
          <a:xfrm>
            <a:off x="5220072" y="2852936"/>
            <a:ext cx="2376264" cy="3096344"/>
            <a:chOff x="5220072" y="2483604"/>
            <a:chExt cx="2376264" cy="3465676"/>
          </a:xfrm>
        </p:grpSpPr>
        <p:sp>
          <p:nvSpPr>
            <p:cNvPr id="6" name="Овал 5"/>
            <p:cNvSpPr/>
            <p:nvPr/>
          </p:nvSpPr>
          <p:spPr>
            <a:xfrm>
              <a:off x="5580112" y="5301208"/>
              <a:ext cx="2016224" cy="648072"/>
            </a:xfrm>
            <a:prstGeom prst="ellipse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" name="Прямая соединительная линия 7"/>
            <p:cNvCxnSpPr>
              <a:stCxn id="6" idx="2"/>
            </p:cNvCxnSpPr>
            <p:nvPr/>
          </p:nvCxnSpPr>
          <p:spPr>
            <a:xfrm flipV="1">
              <a:off x="5580112" y="2708920"/>
              <a:ext cx="864096" cy="291632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>
              <a:endCxn id="6" idx="6"/>
            </p:cNvCxnSpPr>
            <p:nvPr/>
          </p:nvCxnSpPr>
          <p:spPr>
            <a:xfrm>
              <a:off x="6444208" y="2708920"/>
              <a:ext cx="1152128" cy="291632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6444208" y="2708920"/>
              <a:ext cx="144016" cy="295232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endCxn id="6" idx="2"/>
            </p:cNvCxnSpPr>
            <p:nvPr/>
          </p:nvCxnSpPr>
          <p:spPr>
            <a:xfrm flipH="1" flipV="1">
              <a:off x="5580112" y="5625244"/>
              <a:ext cx="1008112" cy="3600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516216" y="248360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endParaRPr lang="ru-RU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88224" y="5445224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</a:t>
              </a:r>
              <a:endParaRPr lang="ru-RU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20072" y="537321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980728"/>
          </a:xfrm>
        </p:spPr>
        <p:txBody>
          <a:bodyPr/>
          <a:lstStyle/>
          <a:p>
            <a:r>
              <a:rPr lang="ru-RU" dirty="0" smtClean="0"/>
              <a:t>Сфера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467600" cy="12527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endParaRPr lang="ru-RU" sz="1800" dirty="0" smtClean="0"/>
          </a:p>
          <a:p>
            <a:pPr>
              <a:buNone/>
            </a:pPr>
            <a:endParaRPr lang="ru-RU" sz="1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1600" b="1" dirty="0" smtClean="0">
                <a:solidFill>
                  <a:srgbClr val="0070C0"/>
                </a:solidFill>
              </a:rPr>
              <a:t>	</a:t>
            </a:r>
            <a:r>
              <a:rPr lang="en-US" sz="1600" b="1" dirty="0" smtClean="0">
                <a:solidFill>
                  <a:srgbClr val="0070C0"/>
                </a:solidFill>
              </a:rPr>
              <a:t>R = OA = OB = OC</a:t>
            </a:r>
            <a:r>
              <a:rPr lang="ru-RU" sz="1600" b="1" dirty="0" smtClean="0">
                <a:solidFill>
                  <a:srgbClr val="0070C0"/>
                </a:solidFill>
              </a:rPr>
              <a:t> – радиус сферы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4" name="Умножение 3">
            <a:hlinkClick r:id="rId2" action="ppaction://hlinksldjump"/>
          </p:cNvPr>
          <p:cNvSpPr/>
          <p:nvPr/>
        </p:nvSpPr>
        <p:spPr>
          <a:xfrm>
            <a:off x="8028384" y="188640"/>
            <a:ext cx="648072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 descr="D:\Алюнок\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1" y="3429000"/>
            <a:ext cx="3122339" cy="1774056"/>
          </a:xfrm>
          <a:prstGeom prst="rect">
            <a:avLst/>
          </a:prstGeom>
          <a:noFill/>
        </p:spPr>
      </p:pic>
      <p:grpSp>
        <p:nvGrpSpPr>
          <p:cNvPr id="18" name="Группа 17"/>
          <p:cNvGrpSpPr/>
          <p:nvPr/>
        </p:nvGrpSpPr>
        <p:grpSpPr>
          <a:xfrm>
            <a:off x="5436096" y="2699628"/>
            <a:ext cx="2520280" cy="2889612"/>
            <a:chOff x="5436096" y="2276872"/>
            <a:chExt cx="2520280" cy="2889612"/>
          </a:xfrm>
        </p:grpSpPr>
        <p:sp>
          <p:nvSpPr>
            <p:cNvPr id="6" name="Овал 5"/>
            <p:cNvSpPr/>
            <p:nvPr/>
          </p:nvSpPr>
          <p:spPr>
            <a:xfrm>
              <a:off x="5436096" y="3501008"/>
              <a:ext cx="2088232" cy="504056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5436096" y="2708920"/>
              <a:ext cx="2088232" cy="2088232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единительная линия 8"/>
            <p:cNvCxnSpPr>
              <a:endCxn id="7" idx="6"/>
            </p:cNvCxnSpPr>
            <p:nvPr/>
          </p:nvCxnSpPr>
          <p:spPr>
            <a:xfrm>
              <a:off x="6444208" y="3717032"/>
              <a:ext cx="1080120" cy="3600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>
              <a:stCxn id="7" idx="0"/>
              <a:endCxn id="7" idx="4"/>
            </p:cNvCxnSpPr>
            <p:nvPr/>
          </p:nvCxnSpPr>
          <p:spPr>
            <a:xfrm>
              <a:off x="6480212" y="2708920"/>
              <a:ext cx="0" cy="208823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084168" y="3501008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</a:t>
              </a:r>
              <a:endParaRPr lang="ru-RU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72200" y="227687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ru-RU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524328" y="356372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ru-RU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00192" y="4797152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треугольник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Умножение 3">
            <a:hlinkClick r:id="rId2" action="ppaction://hlinksldjump"/>
          </p:cNvPr>
          <p:cNvSpPr/>
          <p:nvPr/>
        </p:nvSpPr>
        <p:spPr>
          <a:xfrm>
            <a:off x="8028384" y="188640"/>
            <a:ext cx="648072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треугольник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Умножение 3">
            <a:hlinkClick r:id="rId2" action="ppaction://hlinksldjump"/>
          </p:cNvPr>
          <p:cNvSpPr/>
          <p:nvPr/>
        </p:nvSpPr>
        <p:spPr>
          <a:xfrm>
            <a:off x="8028384" y="188640"/>
            <a:ext cx="648072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99</TotalTime>
  <Words>130</Words>
  <Application>Microsoft Office PowerPoint</Application>
  <PresentationFormat>Экран 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Площади и объемы пространственных фигур</vt:lpstr>
      <vt:lpstr>Слайд 2</vt:lpstr>
      <vt:lpstr>Пирамида</vt:lpstr>
      <vt:lpstr>Призма</vt:lpstr>
      <vt:lpstr>Цилиндр</vt:lpstr>
      <vt:lpstr>Конус</vt:lpstr>
      <vt:lpstr>Сфера</vt:lpstr>
      <vt:lpstr>Правильный треугольник</vt:lpstr>
      <vt:lpstr>Правильный треугольник</vt:lpstr>
      <vt:lpstr>Правильный четырехугольник</vt:lpstr>
      <vt:lpstr>Правильный четырехугольник</vt:lpstr>
      <vt:lpstr>Правильный пятиугольник</vt:lpstr>
      <vt:lpstr>Правильный пятиугольник</vt:lpstr>
      <vt:lpstr>Правильный шестиугольник</vt:lpstr>
      <vt:lpstr>Правильный шестиугольник</vt:lpstr>
      <vt:lpstr>Окружность</vt:lpstr>
      <vt:lpstr>Окружность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Площади и объемы пространственных фигур</dc:title>
  <dc:creator>алена</dc:creator>
  <cp:lastModifiedBy>алена</cp:lastModifiedBy>
  <cp:revision>44</cp:revision>
  <dcterms:created xsi:type="dcterms:W3CDTF">2014-05-12T17:08:58Z</dcterms:created>
  <dcterms:modified xsi:type="dcterms:W3CDTF">2014-05-12T18:53:09Z</dcterms:modified>
</cp:coreProperties>
</file>