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5" r:id="rId6"/>
    <p:sldId id="266" r:id="rId7"/>
    <p:sldId id="267" r:id="rId8"/>
    <p:sldId id="268" r:id="rId9"/>
  </p:sldIdLst>
  <p:sldSz cx="9144000" cy="6858000" type="screen4x3"/>
  <p:notesSz cx="6858000" cy="9144000"/>
  <p:defaultTextStyle>
    <a:defPPr>
      <a:defRPr lang="ru-RU"/>
    </a:defPPr>
    <a:lvl1pPr algn="l" rtl="0" fontAlgn="base">
      <a:spcBef>
        <a:spcPct val="0"/>
      </a:spcBef>
      <a:spcAft>
        <a:spcPct val="0"/>
      </a:spcAft>
      <a:defRPr kern="1200">
        <a:solidFill>
          <a:srgbClr val="FF3300"/>
        </a:solidFill>
        <a:latin typeface="Arial" charset="0"/>
        <a:ea typeface="+mn-ea"/>
        <a:cs typeface="+mn-cs"/>
      </a:defRPr>
    </a:lvl1pPr>
    <a:lvl2pPr marL="457200" algn="l" rtl="0" fontAlgn="base">
      <a:spcBef>
        <a:spcPct val="0"/>
      </a:spcBef>
      <a:spcAft>
        <a:spcPct val="0"/>
      </a:spcAft>
      <a:defRPr kern="1200">
        <a:solidFill>
          <a:srgbClr val="FF3300"/>
        </a:solidFill>
        <a:latin typeface="Arial" charset="0"/>
        <a:ea typeface="+mn-ea"/>
        <a:cs typeface="+mn-cs"/>
      </a:defRPr>
    </a:lvl2pPr>
    <a:lvl3pPr marL="914400" algn="l" rtl="0" fontAlgn="base">
      <a:spcBef>
        <a:spcPct val="0"/>
      </a:spcBef>
      <a:spcAft>
        <a:spcPct val="0"/>
      </a:spcAft>
      <a:defRPr kern="1200">
        <a:solidFill>
          <a:srgbClr val="FF3300"/>
        </a:solidFill>
        <a:latin typeface="Arial" charset="0"/>
        <a:ea typeface="+mn-ea"/>
        <a:cs typeface="+mn-cs"/>
      </a:defRPr>
    </a:lvl3pPr>
    <a:lvl4pPr marL="1371600" algn="l" rtl="0" fontAlgn="base">
      <a:spcBef>
        <a:spcPct val="0"/>
      </a:spcBef>
      <a:spcAft>
        <a:spcPct val="0"/>
      </a:spcAft>
      <a:defRPr kern="1200">
        <a:solidFill>
          <a:srgbClr val="FF3300"/>
        </a:solidFill>
        <a:latin typeface="Arial" charset="0"/>
        <a:ea typeface="+mn-ea"/>
        <a:cs typeface="+mn-cs"/>
      </a:defRPr>
    </a:lvl4pPr>
    <a:lvl5pPr marL="1828800" algn="l" rtl="0" fontAlgn="base">
      <a:spcBef>
        <a:spcPct val="0"/>
      </a:spcBef>
      <a:spcAft>
        <a:spcPct val="0"/>
      </a:spcAft>
      <a:defRPr kern="1200">
        <a:solidFill>
          <a:srgbClr val="FF3300"/>
        </a:solidFill>
        <a:latin typeface="Arial" charset="0"/>
        <a:ea typeface="+mn-ea"/>
        <a:cs typeface="+mn-cs"/>
      </a:defRPr>
    </a:lvl5pPr>
    <a:lvl6pPr marL="2286000" algn="l" defTabSz="914400" rtl="0" eaLnBrk="1" latinLnBrk="0" hangingPunct="1">
      <a:defRPr kern="1200">
        <a:solidFill>
          <a:srgbClr val="FF3300"/>
        </a:solidFill>
        <a:latin typeface="Arial" charset="0"/>
        <a:ea typeface="+mn-ea"/>
        <a:cs typeface="+mn-cs"/>
      </a:defRPr>
    </a:lvl6pPr>
    <a:lvl7pPr marL="2743200" algn="l" defTabSz="914400" rtl="0" eaLnBrk="1" latinLnBrk="0" hangingPunct="1">
      <a:defRPr kern="1200">
        <a:solidFill>
          <a:srgbClr val="FF3300"/>
        </a:solidFill>
        <a:latin typeface="Arial" charset="0"/>
        <a:ea typeface="+mn-ea"/>
        <a:cs typeface="+mn-cs"/>
      </a:defRPr>
    </a:lvl7pPr>
    <a:lvl8pPr marL="3200400" algn="l" defTabSz="914400" rtl="0" eaLnBrk="1" latinLnBrk="0" hangingPunct="1">
      <a:defRPr kern="1200">
        <a:solidFill>
          <a:srgbClr val="FF3300"/>
        </a:solidFill>
        <a:latin typeface="Arial" charset="0"/>
        <a:ea typeface="+mn-ea"/>
        <a:cs typeface="+mn-cs"/>
      </a:defRPr>
    </a:lvl8pPr>
    <a:lvl9pPr marL="3657600" algn="l" defTabSz="914400" rtl="0" eaLnBrk="1" latinLnBrk="0" hangingPunct="1">
      <a:defRPr kern="1200">
        <a:solidFill>
          <a:srgbClr val="FF3300"/>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808080"/>
    <a:srgbClr val="FF3300"/>
    <a:srgbClr val="FF0000"/>
    <a:srgbClr val="B2B2B2"/>
    <a:srgbClr val="A1F9DC"/>
    <a:srgbClr val="A0F5FE"/>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221" autoAdjust="0"/>
    <p:restoredTop sz="93762" autoAdjust="0"/>
  </p:normalViewPr>
  <p:slideViewPr>
    <p:cSldViewPr snapToObjects="1">
      <p:cViewPr>
        <p:scale>
          <a:sx n="66" d="100"/>
          <a:sy n="66" d="100"/>
        </p:scale>
        <p:origin x="-466" y="1402"/>
      </p:cViewPr>
      <p:guideLst>
        <p:guide orient="horz" pos="2160"/>
        <p:guide pos="347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88E0AE3E-D47F-498E-8DF4-05FA011A0373}" type="slidenum">
              <a:rPr lang="ru-RU"/>
              <a:pPr>
                <a:defRPr/>
              </a:pPr>
              <a:t>‹#›</a:t>
            </a:fld>
            <a:endParaRPr lang="ru-RU"/>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79690993-D1BF-4CB9-A6E3-202B35953B2E}" type="slidenum">
              <a:rPr lang="ru-RU"/>
              <a:pPr>
                <a:defRPr/>
              </a:pPr>
              <a:t>‹#›</a:t>
            </a:fld>
            <a:endParaRPr lang="ru-RU"/>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83A9814E-18B5-419D-B3F1-C9D622291F4A}" type="slidenum">
              <a:rPr lang="ru-RU"/>
              <a:pPr>
                <a:defRPr/>
              </a:pPr>
              <a:t>‹#›</a:t>
            </a:fld>
            <a:endParaRPr lang="ru-RU"/>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B83D5BF9-F7AD-4D38-B6E0-8895C594376A}" type="slidenum">
              <a:rPr lang="ru-RU"/>
              <a:pPr>
                <a:defRPr/>
              </a:pPr>
              <a:t>‹#›</a:t>
            </a:fld>
            <a:endParaRPr lang="ru-RU"/>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E44F758D-3A09-490F-8FD5-275E1CC5F33E}" type="slidenum">
              <a:rPr lang="ru-RU"/>
              <a:pPr>
                <a:defRPr/>
              </a:pPr>
              <a:t>‹#›</a:t>
            </a:fld>
            <a:endParaRPr lang="ru-RU"/>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E6035325-E4DE-444D-8181-048460623A66}" type="slidenum">
              <a:rPr lang="ru-RU"/>
              <a:pPr>
                <a:defRPr/>
              </a:pPr>
              <a:t>‹#›</a:t>
            </a:fld>
            <a:endParaRPr lang="ru-RU"/>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B0619FF2-B521-43E9-BEAD-B246F0B61D34}" type="slidenum">
              <a:rPr lang="ru-RU"/>
              <a:pPr>
                <a:defRPr/>
              </a:pPr>
              <a:t>‹#›</a:t>
            </a:fld>
            <a:endParaRPr lang="ru-RU"/>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53AF096A-7D70-4DF2-B1C5-6B0014A5277B}" type="slidenum">
              <a:rPr lang="ru-RU"/>
              <a:pPr>
                <a:defRPr/>
              </a:pPr>
              <a:t>‹#›</a:t>
            </a:fld>
            <a:endParaRPr lang="ru-RU"/>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9E82EC5D-C09E-4B36-AE57-02E0695624BE}" type="slidenum">
              <a:rPr lang="ru-RU"/>
              <a:pPr>
                <a:defRPr/>
              </a:pPr>
              <a:t>‹#›</a:t>
            </a:fld>
            <a:endParaRPr lang="ru-RU"/>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4CEB922A-2C1B-4B8C-A23A-A1C301BC3AA2}" type="slidenum">
              <a:rPr lang="ru-RU"/>
              <a:pPr>
                <a:defRPr/>
              </a:pPr>
              <a:t>‹#›</a:t>
            </a:fld>
            <a:endParaRPr lang="ru-RU"/>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5A9181C1-45F1-4BBE-A65A-59505A3BD046}" type="slidenum">
              <a:rPr lang="ru-RU"/>
              <a:pPr>
                <a:defRPr/>
              </a:pPr>
              <a:t>‹#›</a:t>
            </a:fld>
            <a:endParaRPr lang="ru-RU"/>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B2B2B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chemeClr val="tx1"/>
                </a:solidFill>
              </a:defRPr>
            </a:lvl1pPr>
          </a:lstStyle>
          <a:p>
            <a:pPr>
              <a:defRPr/>
            </a:pPr>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chemeClr val="tx1"/>
                </a:solidFill>
              </a:defRPr>
            </a:lvl1pPr>
          </a:lstStyle>
          <a:p>
            <a:pPr>
              <a:defRPr/>
            </a:pPr>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solidFill>
                  <a:schemeClr val="tx1"/>
                </a:solidFill>
              </a:defRPr>
            </a:lvl1pPr>
          </a:lstStyle>
          <a:p>
            <a:pPr>
              <a:defRPr/>
            </a:pPr>
            <a:fld id="{8F7BD0C5-5C8A-4712-93C2-F228E16C11AD}"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WordArt 5"/>
          <p:cNvSpPr>
            <a:spLocks noChangeArrowheads="1" noChangeShapeType="1" noTextEdit="1"/>
          </p:cNvSpPr>
          <p:nvPr/>
        </p:nvSpPr>
        <p:spPr bwMode="auto">
          <a:xfrm>
            <a:off x="3182938" y="223838"/>
            <a:ext cx="5492750" cy="1757362"/>
          </a:xfrm>
          <a:prstGeom prst="rect">
            <a:avLst/>
          </a:prstGeom>
        </p:spPr>
        <p:txBody>
          <a:bodyPr wrap="none" fromWordArt="1">
            <a:prstTxWarp prst="textDeflate">
              <a:avLst>
                <a:gd name="adj" fmla="val 27009"/>
              </a:avLst>
            </a:prstTxWarp>
          </a:bodyPr>
          <a:lstStyle/>
          <a:p>
            <a:pPr algn="ctr"/>
            <a:r>
              <a:rPr lang="ru-RU" sz="3600" kern="10" dirty="0">
                <a:ln w="9525">
                  <a:solidFill>
                    <a:srgbClr val="CC0000"/>
                  </a:solidFill>
                  <a:round/>
                  <a:headEnd/>
                  <a:tailEnd/>
                </a:ln>
                <a:solidFill>
                  <a:srgbClr val="B2B2B2"/>
                </a:solidFill>
                <a:latin typeface="Impact"/>
              </a:rPr>
              <a:t>Владимир Маяковский</a:t>
            </a:r>
          </a:p>
          <a:p>
            <a:pPr algn="ctr"/>
            <a:r>
              <a:rPr lang="ru-RU" sz="3600" kern="10" dirty="0">
                <a:ln w="9525">
                  <a:solidFill>
                    <a:srgbClr val="CC0000"/>
                  </a:solidFill>
                  <a:round/>
                  <a:headEnd/>
                  <a:tailEnd/>
                </a:ln>
                <a:solidFill>
                  <a:srgbClr val="B2B2B2"/>
                </a:solidFill>
                <a:latin typeface="Impact"/>
              </a:rPr>
              <a:t> (1893-1930)</a:t>
            </a:r>
          </a:p>
        </p:txBody>
      </p:sp>
      <p:sp>
        <p:nvSpPr>
          <p:cNvPr id="2051" name="Text Box 10"/>
          <p:cNvSpPr txBox="1">
            <a:spLocks noChangeArrowheads="1"/>
          </p:cNvSpPr>
          <p:nvPr/>
        </p:nvSpPr>
        <p:spPr bwMode="auto">
          <a:xfrm>
            <a:off x="1743075" y="5746750"/>
            <a:ext cx="5853113" cy="641350"/>
          </a:xfrm>
          <a:prstGeom prst="rect">
            <a:avLst/>
          </a:prstGeom>
          <a:noFill/>
          <a:ln w="9525">
            <a:noFill/>
            <a:miter lim="800000"/>
            <a:headEnd/>
            <a:tailEnd/>
          </a:ln>
        </p:spPr>
        <p:txBody>
          <a:bodyPr>
            <a:spAutoFit/>
          </a:bodyPr>
          <a:lstStyle/>
          <a:p>
            <a:r>
              <a:rPr lang="ru-RU" sz="3600">
                <a:solidFill>
                  <a:schemeClr val="tx1"/>
                </a:solidFill>
              </a:rPr>
              <a:t>      </a:t>
            </a:r>
          </a:p>
        </p:txBody>
      </p:sp>
      <p:sp>
        <p:nvSpPr>
          <p:cNvPr id="2059" name="Rectangle 11"/>
          <p:cNvSpPr>
            <a:spLocks noChangeArrowheads="1"/>
          </p:cNvSpPr>
          <p:nvPr/>
        </p:nvSpPr>
        <p:spPr bwMode="auto">
          <a:xfrm>
            <a:off x="4140200" y="2576513"/>
            <a:ext cx="4464050" cy="396875"/>
          </a:xfrm>
          <a:prstGeom prst="rect">
            <a:avLst/>
          </a:prstGeom>
          <a:noFill/>
          <a:ln w="9525">
            <a:noFill/>
            <a:miter lim="800000"/>
            <a:headEnd/>
            <a:tailEnd/>
          </a:ln>
          <a:effectLst/>
        </p:spPr>
        <p:txBody>
          <a:bodyPr>
            <a:spAutoFit/>
          </a:bodyPr>
          <a:lstStyle/>
          <a:p>
            <a:pPr>
              <a:defRPr/>
            </a:pPr>
            <a:r>
              <a:rPr lang="ru-RU" sz="2000">
                <a:solidFill>
                  <a:schemeClr val="tx1"/>
                </a:solidFill>
              </a:rPr>
              <a:t>          </a:t>
            </a:r>
            <a:endParaRPr lang="ru-RU" sz="2800">
              <a:effectLst>
                <a:outerShdw blurRad="38100" dist="38100" dir="2700000" algn="tl">
                  <a:srgbClr val="000000"/>
                </a:outerShdw>
              </a:effectLst>
            </a:endParaRPr>
          </a:p>
        </p:txBody>
      </p:sp>
      <p:pic>
        <p:nvPicPr>
          <p:cNvPr id="2064" name="Picture 16" descr="6"/>
          <p:cNvPicPr>
            <a:picLocks noChangeAspect="1" noChangeArrowheads="1"/>
          </p:cNvPicPr>
          <p:nvPr/>
        </p:nvPicPr>
        <p:blipFill>
          <a:blip r:embed="rId2" cstate="print"/>
          <a:srcRect/>
          <a:stretch>
            <a:fillRect/>
          </a:stretch>
        </p:blipFill>
        <p:spPr bwMode="auto">
          <a:xfrm>
            <a:off x="195263" y="1103313"/>
            <a:ext cx="3094037" cy="4341812"/>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sp>
        <p:nvSpPr>
          <p:cNvPr id="2065" name="Line 17"/>
          <p:cNvSpPr>
            <a:spLocks noChangeShapeType="1"/>
          </p:cNvSpPr>
          <p:nvPr/>
        </p:nvSpPr>
        <p:spPr bwMode="auto">
          <a:xfrm>
            <a:off x="8820150" y="333375"/>
            <a:ext cx="73025" cy="6480175"/>
          </a:xfrm>
          <a:prstGeom prst="line">
            <a:avLst/>
          </a:prstGeom>
          <a:noFill/>
          <a:ln w="57150" cmpd="thickThin">
            <a:solidFill>
              <a:srgbClr val="FF0000"/>
            </a:solidFill>
            <a:round/>
            <a:headEnd/>
            <a:tailEnd/>
          </a:ln>
        </p:spPr>
        <p:txBody>
          <a:bodyPr>
            <a:spAutoFit/>
          </a:bodyPr>
          <a:lstStyle/>
          <a:p>
            <a:endParaRPr lang="ru-RU"/>
          </a:p>
        </p:txBody>
      </p:sp>
      <p:sp>
        <p:nvSpPr>
          <p:cNvPr id="2066" name="Line 18"/>
          <p:cNvSpPr>
            <a:spLocks noChangeShapeType="1"/>
          </p:cNvSpPr>
          <p:nvPr/>
        </p:nvSpPr>
        <p:spPr bwMode="auto">
          <a:xfrm flipH="1">
            <a:off x="179388" y="6597650"/>
            <a:ext cx="8929687" cy="71438"/>
          </a:xfrm>
          <a:prstGeom prst="line">
            <a:avLst/>
          </a:prstGeom>
          <a:noFill/>
          <a:ln w="57150" cmpd="thickThin">
            <a:solidFill>
              <a:srgbClr val="FF0000"/>
            </a:solidFill>
            <a:round/>
            <a:headEnd/>
            <a:tailEnd/>
          </a:ln>
        </p:spPr>
        <p:txBody>
          <a:bodyPr>
            <a:spAutoFit/>
          </a:bodyPr>
          <a:lstStyle/>
          <a:p>
            <a:endParaRPr lang="ru-RU"/>
          </a:p>
        </p:txBody>
      </p:sp>
      <p:sp>
        <p:nvSpPr>
          <p:cNvPr id="12" name="Text Box 5"/>
          <p:cNvSpPr txBox="1">
            <a:spLocks noChangeArrowheads="1"/>
          </p:cNvSpPr>
          <p:nvPr/>
        </p:nvSpPr>
        <p:spPr bwMode="auto">
          <a:xfrm>
            <a:off x="3471863" y="2224088"/>
            <a:ext cx="5529262" cy="2062162"/>
          </a:xfrm>
          <a:prstGeom prst="rect">
            <a:avLst/>
          </a:prstGeom>
          <a:noFill/>
          <a:ln w="9525">
            <a:noFill/>
            <a:miter lim="800000"/>
            <a:headEnd/>
            <a:tailEnd/>
          </a:ln>
        </p:spPr>
        <p:txBody>
          <a:bodyPr>
            <a:spAutoFit/>
          </a:bodyPr>
          <a:lstStyle/>
          <a:p>
            <a:r>
              <a:rPr lang="ru-RU" sz="3200" dirty="0">
                <a:solidFill>
                  <a:srgbClr val="A50021"/>
                </a:solidFill>
                <a:latin typeface="Impact" pitchFamily="34" charset="0"/>
              </a:rPr>
              <a:t>«Я – поэт. Этим и интересен. Об этом и пишу»   </a:t>
            </a:r>
          </a:p>
          <a:p>
            <a:r>
              <a:rPr lang="ru-RU" sz="3200" dirty="0">
                <a:solidFill>
                  <a:srgbClr val="A50021"/>
                </a:solidFill>
                <a:latin typeface="Impact" pitchFamily="34" charset="0"/>
              </a:rPr>
              <a:t>      </a:t>
            </a:r>
            <a:r>
              <a:rPr lang="en-US" sz="3200" dirty="0">
                <a:solidFill>
                  <a:srgbClr val="A50021"/>
                </a:solidFill>
                <a:latin typeface="Impact" pitchFamily="34" charset="0"/>
              </a:rPr>
              <a:t>                                   </a:t>
            </a:r>
            <a:r>
              <a:rPr lang="ru-RU" sz="3200" dirty="0">
                <a:solidFill>
                  <a:srgbClr val="A50021"/>
                </a:solidFill>
                <a:latin typeface="Impact" pitchFamily="34" charset="0"/>
              </a:rPr>
              <a:t>  </a:t>
            </a:r>
            <a:r>
              <a:rPr lang="en-US" sz="3200" dirty="0">
                <a:solidFill>
                  <a:srgbClr val="A50021"/>
                </a:solidFill>
                <a:latin typeface="Impact" pitchFamily="34" charset="0"/>
              </a:rPr>
              <a:t>  </a:t>
            </a:r>
            <a:r>
              <a:rPr lang="ru-RU" sz="3200" dirty="0">
                <a:solidFill>
                  <a:srgbClr val="A50021"/>
                </a:solidFill>
                <a:latin typeface="Impact" pitchFamily="34" charset="0"/>
              </a:rPr>
              <a:t>Владимир </a:t>
            </a:r>
            <a:r>
              <a:rPr lang="en-US" sz="3200" dirty="0">
                <a:solidFill>
                  <a:srgbClr val="A50021"/>
                </a:solidFill>
                <a:latin typeface="Impact" pitchFamily="34" charset="0"/>
              </a:rPr>
              <a:t>   </a:t>
            </a:r>
          </a:p>
          <a:p>
            <a:r>
              <a:rPr lang="en-US" sz="3200" dirty="0">
                <a:solidFill>
                  <a:srgbClr val="A50021"/>
                </a:solidFill>
                <a:latin typeface="Impact" pitchFamily="34" charset="0"/>
              </a:rPr>
              <a:t>                                        </a:t>
            </a:r>
            <a:r>
              <a:rPr lang="ru-RU" sz="3200" dirty="0">
                <a:solidFill>
                  <a:srgbClr val="A50021"/>
                </a:solidFill>
                <a:latin typeface="Impact" pitchFamily="34" charset="0"/>
              </a:rPr>
              <a:t>Маяковский</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065"/>
                                        </p:tgtEl>
                                        <p:attrNameLst>
                                          <p:attrName>style.visibility</p:attrName>
                                        </p:attrNameLst>
                                      </p:cBhvr>
                                      <p:to>
                                        <p:strVal val="visible"/>
                                      </p:to>
                                    </p:set>
                                    <p:animEffect transition="in" filter="wipe(down)">
                                      <p:cBhvr>
                                        <p:cTn id="7" dur="1000"/>
                                        <p:tgtEl>
                                          <p:spTgt spid="2065"/>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2066"/>
                                        </p:tgtEl>
                                        <p:attrNameLst>
                                          <p:attrName>style.visibility</p:attrName>
                                        </p:attrNameLst>
                                      </p:cBhvr>
                                      <p:to>
                                        <p:strVal val="visible"/>
                                      </p:to>
                                    </p:set>
                                    <p:animEffect transition="in" filter="wipe(right)">
                                      <p:cBhvr>
                                        <p:cTn id="10" dur="1000"/>
                                        <p:tgtEl>
                                          <p:spTgt spid="2066"/>
                                        </p:tgtEl>
                                      </p:cBhvr>
                                    </p:animEffect>
                                  </p:childTnLst>
                                </p:cTn>
                              </p:par>
                            </p:childTnLst>
                          </p:cTn>
                        </p:par>
                        <p:par>
                          <p:cTn id="11" fill="hold">
                            <p:stCondLst>
                              <p:cond delay="1000"/>
                            </p:stCondLst>
                            <p:childTnLst>
                              <p:par>
                                <p:cTn id="12" presetID="10" presetClass="entr" presetSubtype="0" fill="hold" grpId="0" nodeType="afterEffect">
                                  <p:stCondLst>
                                    <p:cond delay="0"/>
                                  </p:stCondLst>
                                  <p:childTnLst>
                                    <p:set>
                                      <p:cBhvr>
                                        <p:cTn id="13" dur="1" fill="hold">
                                          <p:stCondLst>
                                            <p:cond delay="0"/>
                                          </p:stCondLst>
                                        </p:cTn>
                                        <p:tgtEl>
                                          <p:spTgt spid="2053"/>
                                        </p:tgtEl>
                                        <p:attrNameLst>
                                          <p:attrName>style.visibility</p:attrName>
                                        </p:attrNameLst>
                                      </p:cBhvr>
                                      <p:to>
                                        <p:strVal val="visible"/>
                                      </p:to>
                                    </p:set>
                                    <p:animEffect transition="in" filter="fade">
                                      <p:cBhvr>
                                        <p:cTn id="14" dur="1000"/>
                                        <p:tgtEl>
                                          <p:spTgt spid="2053"/>
                                        </p:tgtEl>
                                      </p:cBhvr>
                                    </p:animEffect>
                                  </p:childTnLst>
                                </p:cTn>
                              </p:par>
                            </p:childTnLst>
                          </p:cTn>
                        </p:par>
                        <p:par>
                          <p:cTn id="15" fill="hold">
                            <p:stCondLst>
                              <p:cond delay="2000"/>
                            </p:stCondLst>
                            <p:childTnLst>
                              <p:par>
                                <p:cTn id="16" presetID="10" presetClass="entr" presetSubtype="0" fill="hold" nodeType="afterEffect">
                                  <p:stCondLst>
                                    <p:cond delay="0"/>
                                  </p:stCondLst>
                                  <p:childTnLst>
                                    <p:set>
                                      <p:cBhvr>
                                        <p:cTn id="17" dur="1" fill="hold">
                                          <p:stCondLst>
                                            <p:cond delay="0"/>
                                          </p:stCondLst>
                                        </p:cTn>
                                        <p:tgtEl>
                                          <p:spTgt spid="2064"/>
                                        </p:tgtEl>
                                        <p:attrNameLst>
                                          <p:attrName>style.visibility</p:attrName>
                                        </p:attrNameLst>
                                      </p:cBhvr>
                                      <p:to>
                                        <p:strVal val="visible"/>
                                      </p:to>
                                    </p:set>
                                    <p:animEffect transition="in" filter="fade">
                                      <p:cBhvr>
                                        <p:cTn id="18" dur="1000"/>
                                        <p:tgtEl>
                                          <p:spTgt spid="2064"/>
                                        </p:tgtEl>
                                      </p:cBhvr>
                                    </p:animEffect>
                                  </p:childTnLst>
                                </p:cTn>
                              </p:par>
                            </p:childTnLst>
                          </p:cTn>
                        </p:par>
                        <p:par>
                          <p:cTn id="19" fill="hold">
                            <p:stCondLst>
                              <p:cond delay="3000"/>
                            </p:stCondLst>
                            <p:childTnLst>
                              <p:par>
                                <p:cTn id="20" presetID="10" presetClass="entr" presetSubtype="0" fill="hold" grpId="0" nodeType="after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animBg="1"/>
      <p:bldP spid="2065" grpId="0" animBg="1"/>
      <p:bldP spid="2066" grpId="0" animBg="1"/>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11"/>
          <p:cNvSpPr>
            <a:spLocks noChangeShapeType="1"/>
          </p:cNvSpPr>
          <p:nvPr/>
        </p:nvSpPr>
        <p:spPr bwMode="auto">
          <a:xfrm>
            <a:off x="8820150" y="333375"/>
            <a:ext cx="73025" cy="6480175"/>
          </a:xfrm>
          <a:prstGeom prst="line">
            <a:avLst/>
          </a:prstGeom>
          <a:noFill/>
          <a:ln w="57150" cmpd="thickThin">
            <a:solidFill>
              <a:srgbClr val="FF0000"/>
            </a:solidFill>
            <a:round/>
            <a:headEnd/>
            <a:tailEnd/>
          </a:ln>
        </p:spPr>
        <p:txBody>
          <a:bodyPr>
            <a:spAutoFit/>
          </a:bodyPr>
          <a:lstStyle/>
          <a:p>
            <a:endParaRPr lang="ru-RU"/>
          </a:p>
        </p:txBody>
      </p:sp>
      <p:sp>
        <p:nvSpPr>
          <p:cNvPr id="3075" name="Line 12"/>
          <p:cNvSpPr>
            <a:spLocks noChangeShapeType="1"/>
          </p:cNvSpPr>
          <p:nvPr/>
        </p:nvSpPr>
        <p:spPr bwMode="auto">
          <a:xfrm flipH="1">
            <a:off x="179388" y="6597650"/>
            <a:ext cx="8929687" cy="71438"/>
          </a:xfrm>
          <a:prstGeom prst="line">
            <a:avLst/>
          </a:prstGeom>
          <a:noFill/>
          <a:ln w="57150" cmpd="thickThin">
            <a:solidFill>
              <a:srgbClr val="FF0000"/>
            </a:solidFill>
            <a:round/>
            <a:headEnd/>
            <a:tailEnd/>
          </a:ln>
        </p:spPr>
        <p:txBody>
          <a:bodyPr>
            <a:spAutoFit/>
          </a:bodyPr>
          <a:lstStyle/>
          <a:p>
            <a:endParaRPr lang="ru-RU"/>
          </a:p>
        </p:txBody>
      </p:sp>
      <p:pic>
        <p:nvPicPr>
          <p:cNvPr id="3076" name="Picture 7" descr="-1258041216"/>
          <p:cNvPicPr>
            <a:picLocks noChangeAspect="1" noChangeArrowheads="1"/>
          </p:cNvPicPr>
          <p:nvPr/>
        </p:nvPicPr>
        <p:blipFill>
          <a:blip r:embed="rId2" cstate="print"/>
          <a:srcRect/>
          <a:stretch>
            <a:fillRect/>
          </a:stretch>
        </p:blipFill>
        <p:spPr bwMode="auto">
          <a:xfrm>
            <a:off x="214313" y="1033480"/>
            <a:ext cx="3097212" cy="4895850"/>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sp>
        <p:nvSpPr>
          <p:cNvPr id="6" name="Text Box 5"/>
          <p:cNvSpPr txBox="1">
            <a:spLocks noChangeArrowheads="1"/>
          </p:cNvSpPr>
          <p:nvPr/>
        </p:nvSpPr>
        <p:spPr bwMode="auto">
          <a:xfrm>
            <a:off x="3349655" y="986127"/>
            <a:ext cx="5508625" cy="5262979"/>
          </a:xfrm>
          <a:prstGeom prst="rect">
            <a:avLst/>
          </a:prstGeom>
          <a:noFill/>
          <a:ln w="9525">
            <a:noFill/>
            <a:miter lim="800000"/>
            <a:headEnd/>
            <a:tailEnd/>
          </a:ln>
        </p:spPr>
        <p:txBody>
          <a:bodyPr wrap="square">
            <a:spAutoFit/>
          </a:bodyPr>
          <a:lstStyle/>
          <a:p>
            <a:pPr indent="174625"/>
            <a:r>
              <a:rPr lang="ru-RU" sz="2100" dirty="0" smtClean="0">
                <a:solidFill>
                  <a:srgbClr val="A50021"/>
                </a:solidFill>
                <a:latin typeface="Tahoma" pitchFamily="34" charset="0"/>
                <a:cs typeface="Tahoma" pitchFamily="34" charset="0"/>
              </a:rPr>
              <a:t>Маяковский родился в селе </a:t>
            </a:r>
            <a:r>
              <a:rPr lang="ru-RU" sz="2100" dirty="0" err="1" smtClean="0">
                <a:solidFill>
                  <a:srgbClr val="A50021"/>
                </a:solidFill>
                <a:latin typeface="Tahoma" pitchFamily="34" charset="0"/>
                <a:cs typeface="Tahoma" pitchFamily="34" charset="0"/>
              </a:rPr>
              <a:t>Багдады</a:t>
            </a:r>
            <a:r>
              <a:rPr lang="ru-RU" sz="2100" dirty="0" smtClean="0">
                <a:solidFill>
                  <a:srgbClr val="A50021"/>
                </a:solidFill>
                <a:latin typeface="Tahoma" pitchFamily="34" charset="0"/>
                <a:cs typeface="Tahoma" pitchFamily="34" charset="0"/>
              </a:rPr>
              <a:t> в Грузии в семье Владимира Константиновича Маяковского, служившего лесничим в Эриванской губернии. </a:t>
            </a:r>
          </a:p>
          <a:p>
            <a:pPr indent="174625"/>
            <a:r>
              <a:rPr lang="ru-RU" sz="2100" dirty="0" smtClean="0">
                <a:solidFill>
                  <a:srgbClr val="A50021"/>
                </a:solidFill>
                <a:latin typeface="Tahoma" pitchFamily="34" charset="0"/>
                <a:cs typeface="Tahoma" pitchFamily="34" charset="0"/>
              </a:rPr>
              <a:t>Мать поэта, Александра Алексеевна, из рода кубанских казаков, родилась на Кубани. </a:t>
            </a:r>
          </a:p>
          <a:p>
            <a:pPr indent="174625"/>
            <a:r>
              <a:rPr lang="ru-RU" sz="2100" dirty="0" smtClean="0">
                <a:solidFill>
                  <a:srgbClr val="A50021"/>
                </a:solidFill>
                <a:latin typeface="Tahoma" pitchFamily="34" charset="0"/>
                <a:cs typeface="Tahoma" pitchFamily="34" charset="0"/>
              </a:rPr>
              <a:t>В 1902 году Маяковский поступил в гимназию в Кутаиси. После смерти отца в 1906 г. Маяковский с матерью и сестрами переехали в Москву. В 1906 г. в Москве он поступил в пятую гимназию, где учился в одном классе с братом Пастернака Шурой. </a:t>
            </a:r>
          </a:p>
          <a:p>
            <a:pPr indent="174625"/>
            <a:r>
              <a:rPr lang="ru-RU" sz="2100" dirty="0" smtClean="0">
                <a:solidFill>
                  <a:srgbClr val="A50021"/>
                </a:solidFill>
                <a:latin typeface="Tahoma" pitchFamily="34" charset="0"/>
                <a:cs typeface="Tahoma" pitchFamily="34" charset="0"/>
              </a:rPr>
              <a:t>Прервал обучение в 1908 году и занялся революционной деятельностью.</a:t>
            </a:r>
            <a:endParaRPr lang="ru-RU" sz="2100" dirty="0">
              <a:solidFill>
                <a:srgbClr val="A50021"/>
              </a:solidFill>
              <a:latin typeface="Tahoma" pitchFamily="34" charset="0"/>
              <a:cs typeface="Tahoma" pitchFamily="34" charset="0"/>
            </a:endParaRPr>
          </a:p>
        </p:txBody>
      </p:sp>
      <p:sp>
        <p:nvSpPr>
          <p:cNvPr id="9" name="Text Box 4"/>
          <p:cNvSpPr txBox="1">
            <a:spLocks noChangeArrowheads="1"/>
          </p:cNvSpPr>
          <p:nvPr/>
        </p:nvSpPr>
        <p:spPr bwMode="auto">
          <a:xfrm>
            <a:off x="142844" y="71414"/>
            <a:ext cx="3990944" cy="584775"/>
          </a:xfrm>
          <a:prstGeom prst="rect">
            <a:avLst/>
          </a:prstGeom>
          <a:noFill/>
          <a:ln w="9525">
            <a:noFill/>
            <a:miter lim="800000"/>
            <a:headEnd/>
            <a:tailEnd/>
          </a:ln>
        </p:spPr>
        <p:txBody>
          <a:bodyPr wrap="square">
            <a:spAutoFit/>
          </a:bodyPr>
          <a:lstStyle/>
          <a:p>
            <a:pPr algn="ctr">
              <a:spcBef>
                <a:spcPct val="50000"/>
              </a:spcBef>
            </a:pPr>
            <a:r>
              <a:rPr lang="ru-RU" sz="3200" dirty="0" smtClean="0">
                <a:solidFill>
                  <a:srgbClr val="A50021"/>
                </a:solidFill>
                <a:latin typeface="Impact" pitchFamily="34" charset="0"/>
              </a:rPr>
              <a:t>Биография</a:t>
            </a:r>
            <a:endParaRPr lang="ru-RU" sz="3200" dirty="0">
              <a:solidFill>
                <a:srgbClr val="A50021"/>
              </a:solidFill>
              <a:latin typeface="Impact"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3076"/>
                                        </p:tgtEl>
                                        <p:attrNameLst>
                                          <p:attrName>style.visibility</p:attrName>
                                        </p:attrNameLst>
                                      </p:cBhvr>
                                      <p:to>
                                        <p:strVal val="visible"/>
                                      </p:to>
                                    </p:set>
                                    <p:animEffect transition="in" filter="fade">
                                      <p:cBhvr>
                                        <p:cTn id="11" dur="1000"/>
                                        <p:tgtEl>
                                          <p:spTgt spid="3076"/>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1" name="Rectangle 11"/>
          <p:cNvSpPr>
            <a:spLocks noChangeArrowheads="1"/>
          </p:cNvSpPr>
          <p:nvPr/>
        </p:nvSpPr>
        <p:spPr bwMode="auto">
          <a:xfrm>
            <a:off x="3708400" y="1785926"/>
            <a:ext cx="4824413" cy="707886"/>
          </a:xfrm>
          <a:prstGeom prst="rect">
            <a:avLst/>
          </a:prstGeom>
          <a:noFill/>
          <a:ln w="0">
            <a:noFill/>
            <a:miter lim="800000"/>
            <a:headEnd/>
            <a:tailEnd/>
          </a:ln>
        </p:spPr>
        <p:txBody>
          <a:bodyPr anchor="ctr">
            <a:spAutoFit/>
          </a:bodyPr>
          <a:lstStyle/>
          <a:p>
            <a:pPr indent="363538" algn="just"/>
            <a:r>
              <a:rPr lang="ru-RU" sz="2000" b="1" dirty="0" smtClean="0">
                <a:solidFill>
                  <a:schemeClr val="tx1"/>
                </a:solidFill>
                <a:latin typeface="Times New Roman" pitchFamily="18" charset="0"/>
              </a:rPr>
              <a:t>Стихи начал писать в 1909 году в одиночной камере Бутырской тюрьмы.</a:t>
            </a:r>
            <a:r>
              <a:rPr lang="ru-RU" dirty="0" smtClean="0">
                <a:solidFill>
                  <a:schemeClr val="tx1"/>
                </a:solidFill>
                <a:latin typeface="Times New Roman" pitchFamily="18" charset="0"/>
              </a:rPr>
              <a:t> </a:t>
            </a:r>
            <a:endParaRPr lang="ru-RU" dirty="0">
              <a:solidFill>
                <a:schemeClr val="tx1"/>
              </a:solidFill>
              <a:latin typeface="Times New Roman" pitchFamily="18" charset="0"/>
            </a:endParaRPr>
          </a:p>
        </p:txBody>
      </p:sp>
      <p:sp>
        <p:nvSpPr>
          <p:cNvPr id="5135" name="Rectangle 15"/>
          <p:cNvSpPr>
            <a:spLocks noChangeArrowheads="1"/>
          </p:cNvSpPr>
          <p:nvPr/>
        </p:nvSpPr>
        <p:spPr bwMode="auto">
          <a:xfrm>
            <a:off x="1814492" y="71765"/>
            <a:ext cx="5872183" cy="553998"/>
          </a:xfrm>
          <a:prstGeom prst="rect">
            <a:avLst/>
          </a:prstGeom>
          <a:noFill/>
          <a:ln w="9525">
            <a:noFill/>
            <a:miter lim="800000"/>
            <a:headEnd/>
            <a:tailEnd/>
          </a:ln>
        </p:spPr>
        <p:txBody>
          <a:bodyPr wrap="square">
            <a:spAutoFit/>
          </a:bodyPr>
          <a:lstStyle/>
          <a:p>
            <a:pPr algn="ctr">
              <a:spcBef>
                <a:spcPct val="50000"/>
              </a:spcBef>
            </a:pPr>
            <a:r>
              <a:rPr lang="ru-RU" sz="3000" dirty="0" smtClean="0">
                <a:solidFill>
                  <a:srgbClr val="A50021"/>
                </a:solidFill>
                <a:latin typeface="Impact" pitchFamily="34" charset="0"/>
              </a:rPr>
              <a:t>Начало творчества </a:t>
            </a:r>
            <a:endParaRPr lang="ru-RU" sz="3000" dirty="0">
              <a:solidFill>
                <a:srgbClr val="A50021"/>
              </a:solidFill>
              <a:latin typeface="Impact" pitchFamily="34" charset="0"/>
            </a:endParaRPr>
          </a:p>
        </p:txBody>
      </p:sp>
      <p:sp>
        <p:nvSpPr>
          <p:cNvPr id="5138" name="Rectangle 18"/>
          <p:cNvSpPr>
            <a:spLocks noChangeArrowheads="1"/>
          </p:cNvSpPr>
          <p:nvPr/>
        </p:nvSpPr>
        <p:spPr bwMode="auto">
          <a:xfrm>
            <a:off x="3708400" y="3786190"/>
            <a:ext cx="4824413" cy="1015663"/>
          </a:xfrm>
          <a:prstGeom prst="rect">
            <a:avLst/>
          </a:prstGeom>
          <a:noFill/>
          <a:ln w="9525">
            <a:noFill/>
            <a:miter lim="800000"/>
            <a:headEnd/>
            <a:tailEnd/>
          </a:ln>
        </p:spPr>
        <p:txBody>
          <a:bodyPr wrap="square">
            <a:spAutoFit/>
          </a:bodyPr>
          <a:lstStyle/>
          <a:p>
            <a:pPr indent="261938"/>
            <a:r>
              <a:rPr lang="ru-RU" sz="2000" b="1" dirty="0" smtClean="0">
                <a:solidFill>
                  <a:schemeClr val="tx1"/>
                </a:solidFill>
                <a:latin typeface="Times New Roman" pitchFamily="18" charset="0"/>
              </a:rPr>
              <a:t>Познакомившись с Давидом </a:t>
            </a:r>
            <a:r>
              <a:rPr lang="ru-RU" sz="2000" b="1" dirty="0" err="1" smtClean="0">
                <a:solidFill>
                  <a:schemeClr val="tx1"/>
                </a:solidFill>
                <a:latin typeface="Times New Roman" pitchFamily="18" charset="0"/>
              </a:rPr>
              <a:t>Бурлюком</a:t>
            </a:r>
            <a:r>
              <a:rPr lang="ru-RU" sz="2000" b="1" dirty="0" smtClean="0">
                <a:solidFill>
                  <a:schemeClr val="tx1"/>
                </a:solidFill>
                <a:latin typeface="Times New Roman" pitchFamily="18" charset="0"/>
              </a:rPr>
              <a:t>, вошёл в поэтический круг и примкнул к </a:t>
            </a:r>
            <a:r>
              <a:rPr lang="ru-RU" sz="2000" b="1" dirty="0" err="1" smtClean="0">
                <a:solidFill>
                  <a:schemeClr val="tx1"/>
                </a:solidFill>
                <a:latin typeface="Times New Roman" pitchFamily="18" charset="0"/>
              </a:rPr>
              <a:t>кубофутуристам</a:t>
            </a:r>
            <a:r>
              <a:rPr lang="ru-RU" sz="2000" b="1" dirty="0" smtClean="0">
                <a:solidFill>
                  <a:schemeClr val="tx1"/>
                </a:solidFill>
                <a:latin typeface="Times New Roman" pitchFamily="18" charset="0"/>
              </a:rPr>
              <a:t>. </a:t>
            </a:r>
            <a:endParaRPr lang="ru-RU" i="1" dirty="0">
              <a:solidFill>
                <a:schemeClr val="tx1"/>
              </a:solidFill>
              <a:latin typeface="Times New Roman" pitchFamily="18" charset="0"/>
            </a:endParaRPr>
          </a:p>
        </p:txBody>
      </p:sp>
      <p:sp>
        <p:nvSpPr>
          <p:cNvPr id="5141" name="Rectangle 21"/>
          <p:cNvSpPr>
            <a:spLocks noChangeArrowheads="1"/>
          </p:cNvSpPr>
          <p:nvPr/>
        </p:nvSpPr>
        <p:spPr bwMode="auto">
          <a:xfrm>
            <a:off x="3754438" y="928670"/>
            <a:ext cx="4435500" cy="938719"/>
          </a:xfrm>
          <a:prstGeom prst="rect">
            <a:avLst/>
          </a:prstGeom>
          <a:noFill/>
          <a:ln w="9525">
            <a:noFill/>
            <a:miter lim="800000"/>
            <a:headEnd/>
            <a:tailEnd/>
          </a:ln>
        </p:spPr>
        <p:txBody>
          <a:bodyPr wrap="square">
            <a:spAutoFit/>
          </a:bodyPr>
          <a:lstStyle/>
          <a:p>
            <a:pPr indent="363538">
              <a:spcBef>
                <a:spcPct val="50000"/>
              </a:spcBef>
            </a:pPr>
            <a:r>
              <a:rPr lang="ru-RU" sz="2000" b="1" dirty="0" smtClean="0">
                <a:solidFill>
                  <a:schemeClr val="tx1"/>
                </a:solidFill>
                <a:latin typeface="Times New Roman" pitchFamily="18" charset="0"/>
              </a:rPr>
              <a:t>В 1908 году вступил в РСДРП, трижды арестовывался. </a:t>
            </a:r>
          </a:p>
          <a:p>
            <a:pPr>
              <a:spcBef>
                <a:spcPct val="50000"/>
              </a:spcBef>
            </a:pPr>
            <a:endParaRPr lang="ru-RU" sz="1000" b="1" dirty="0">
              <a:solidFill>
                <a:schemeClr val="tx1"/>
              </a:solidFill>
              <a:latin typeface="Times New Roman" pitchFamily="18" charset="0"/>
            </a:endParaRPr>
          </a:p>
        </p:txBody>
      </p:sp>
      <p:sp>
        <p:nvSpPr>
          <p:cNvPr id="4106" name="Line 23"/>
          <p:cNvSpPr>
            <a:spLocks noChangeShapeType="1"/>
          </p:cNvSpPr>
          <p:nvPr/>
        </p:nvSpPr>
        <p:spPr bwMode="auto">
          <a:xfrm>
            <a:off x="8820150" y="333375"/>
            <a:ext cx="73025" cy="6480175"/>
          </a:xfrm>
          <a:prstGeom prst="line">
            <a:avLst/>
          </a:prstGeom>
          <a:noFill/>
          <a:ln w="57150" cmpd="thickThin">
            <a:solidFill>
              <a:srgbClr val="FF0000"/>
            </a:solidFill>
            <a:round/>
            <a:headEnd/>
            <a:tailEnd/>
          </a:ln>
        </p:spPr>
        <p:txBody>
          <a:bodyPr>
            <a:spAutoFit/>
          </a:bodyPr>
          <a:lstStyle/>
          <a:p>
            <a:endParaRPr lang="ru-RU"/>
          </a:p>
        </p:txBody>
      </p:sp>
      <p:sp>
        <p:nvSpPr>
          <p:cNvPr id="4107" name="Line 24"/>
          <p:cNvSpPr>
            <a:spLocks noChangeShapeType="1"/>
          </p:cNvSpPr>
          <p:nvPr/>
        </p:nvSpPr>
        <p:spPr bwMode="auto">
          <a:xfrm flipH="1">
            <a:off x="179388" y="6597650"/>
            <a:ext cx="8929687" cy="71438"/>
          </a:xfrm>
          <a:prstGeom prst="line">
            <a:avLst/>
          </a:prstGeom>
          <a:noFill/>
          <a:ln w="57150" cmpd="thickThin">
            <a:solidFill>
              <a:srgbClr val="FF0000"/>
            </a:solidFill>
            <a:round/>
            <a:headEnd/>
            <a:tailEnd/>
          </a:ln>
        </p:spPr>
        <p:txBody>
          <a:bodyPr>
            <a:spAutoFit/>
          </a:bodyPr>
          <a:lstStyle/>
          <a:p>
            <a:endParaRPr lang="ru-RU"/>
          </a:p>
        </p:txBody>
      </p:sp>
      <p:pic>
        <p:nvPicPr>
          <p:cNvPr id="12" name="Picture 7" descr="08"/>
          <p:cNvPicPr>
            <a:picLocks noChangeAspect="1" noChangeArrowheads="1"/>
          </p:cNvPicPr>
          <p:nvPr/>
        </p:nvPicPr>
        <p:blipFill>
          <a:blip r:embed="rId2" cstate="print"/>
          <a:srcRect/>
          <a:stretch>
            <a:fillRect/>
          </a:stretch>
        </p:blipFill>
        <p:spPr>
          <a:xfrm>
            <a:off x="357158" y="928670"/>
            <a:ext cx="2747963" cy="3673475"/>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sp>
        <p:nvSpPr>
          <p:cNvPr id="13" name="Rectangle 18"/>
          <p:cNvSpPr>
            <a:spLocks noChangeArrowheads="1"/>
          </p:cNvSpPr>
          <p:nvPr/>
        </p:nvSpPr>
        <p:spPr bwMode="auto">
          <a:xfrm>
            <a:off x="3754438" y="2643182"/>
            <a:ext cx="4824413" cy="1015663"/>
          </a:xfrm>
          <a:prstGeom prst="rect">
            <a:avLst/>
          </a:prstGeom>
          <a:noFill/>
          <a:ln w="9525">
            <a:noFill/>
            <a:miter lim="800000"/>
            <a:headEnd/>
            <a:tailEnd/>
          </a:ln>
        </p:spPr>
        <p:txBody>
          <a:bodyPr wrap="square">
            <a:spAutoFit/>
          </a:bodyPr>
          <a:lstStyle/>
          <a:p>
            <a:pPr indent="261938"/>
            <a:r>
              <a:rPr lang="ru-RU" sz="2000" b="1" dirty="0" smtClean="0">
                <a:solidFill>
                  <a:schemeClr val="tx1"/>
                </a:solidFill>
                <a:latin typeface="Times New Roman" pitchFamily="18" charset="0"/>
              </a:rPr>
              <a:t>В 1911 году поступил в Московское училище живописи, ваяния и зодчества.</a:t>
            </a:r>
            <a:endParaRPr lang="ru-RU" i="1" dirty="0">
              <a:solidFill>
                <a:schemeClr val="tx1"/>
              </a:solidFill>
              <a:latin typeface="Times New Roman" pitchFamily="18" charset="0"/>
            </a:endParaRPr>
          </a:p>
        </p:txBody>
      </p:sp>
      <p:sp>
        <p:nvSpPr>
          <p:cNvPr id="15" name="Rectangle 18"/>
          <p:cNvSpPr>
            <a:spLocks noChangeArrowheads="1"/>
          </p:cNvSpPr>
          <p:nvPr/>
        </p:nvSpPr>
        <p:spPr bwMode="auto">
          <a:xfrm>
            <a:off x="179389" y="5072074"/>
            <a:ext cx="8399462" cy="1015663"/>
          </a:xfrm>
          <a:prstGeom prst="rect">
            <a:avLst/>
          </a:prstGeom>
          <a:noFill/>
          <a:ln w="9525">
            <a:noFill/>
            <a:miter lim="800000"/>
            <a:headEnd/>
            <a:tailEnd/>
          </a:ln>
        </p:spPr>
        <p:txBody>
          <a:bodyPr wrap="square">
            <a:spAutoFit/>
          </a:bodyPr>
          <a:lstStyle/>
          <a:p>
            <a:pPr indent="174625"/>
            <a:r>
              <a:rPr lang="ru-RU" sz="2000" b="1" dirty="0" smtClean="0">
                <a:solidFill>
                  <a:schemeClr val="tx1"/>
                </a:solidFill>
                <a:latin typeface="Times New Roman" pitchFamily="18" charset="0"/>
              </a:rPr>
              <a:t>Первое опубликованное стихотворение называлось «Ночь» (1912), оно вошло в футуристический сборник «Пощёчина общественному вкусу».</a:t>
            </a:r>
            <a:endParaRPr lang="ru-RU" i="1" dirty="0">
              <a:solidFill>
                <a:schemeClr val="tx1"/>
              </a:solidFill>
              <a:latin typeface="Times New Roman"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135"/>
                                        </p:tgtEl>
                                        <p:attrNameLst>
                                          <p:attrName>style.visibility</p:attrName>
                                        </p:attrNameLst>
                                      </p:cBhvr>
                                      <p:to>
                                        <p:strVal val="visible"/>
                                      </p:to>
                                    </p:set>
                                    <p:animEffect transition="in" filter="fade">
                                      <p:cBhvr>
                                        <p:cTn id="7" dur="1000"/>
                                        <p:tgtEl>
                                          <p:spTgt spid="5135"/>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5141"/>
                                        </p:tgtEl>
                                        <p:attrNameLst>
                                          <p:attrName>style.visibility</p:attrName>
                                        </p:attrNameLst>
                                      </p:cBhvr>
                                      <p:to>
                                        <p:strVal val="visible"/>
                                      </p:to>
                                    </p:set>
                                    <p:animEffect transition="in" filter="fade">
                                      <p:cBhvr>
                                        <p:cTn id="15" dur="1000"/>
                                        <p:tgtEl>
                                          <p:spTgt spid="5141"/>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5131"/>
                                        </p:tgtEl>
                                        <p:attrNameLst>
                                          <p:attrName>style.visibility</p:attrName>
                                        </p:attrNameLst>
                                      </p:cBhvr>
                                      <p:to>
                                        <p:strVal val="visible"/>
                                      </p:to>
                                    </p:set>
                                    <p:animEffect transition="in" filter="fade">
                                      <p:cBhvr>
                                        <p:cTn id="19" dur="1000"/>
                                        <p:tgtEl>
                                          <p:spTgt spid="5131"/>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1000"/>
                                        <p:tgtEl>
                                          <p:spTgt spid="13"/>
                                        </p:tgtEl>
                                      </p:cBhvr>
                                    </p:animEffect>
                                  </p:childTnLst>
                                </p:cTn>
                              </p:par>
                            </p:childTnLst>
                          </p:cTn>
                        </p:par>
                        <p:par>
                          <p:cTn id="24" fill="hold">
                            <p:stCondLst>
                              <p:cond delay="5000"/>
                            </p:stCondLst>
                            <p:childTnLst>
                              <p:par>
                                <p:cTn id="25" presetID="10" presetClass="entr" presetSubtype="0" fill="hold" grpId="0" nodeType="afterEffect">
                                  <p:stCondLst>
                                    <p:cond delay="0"/>
                                  </p:stCondLst>
                                  <p:childTnLst>
                                    <p:set>
                                      <p:cBhvr>
                                        <p:cTn id="26" dur="1" fill="hold">
                                          <p:stCondLst>
                                            <p:cond delay="0"/>
                                          </p:stCondLst>
                                        </p:cTn>
                                        <p:tgtEl>
                                          <p:spTgt spid="5138"/>
                                        </p:tgtEl>
                                        <p:attrNameLst>
                                          <p:attrName>style.visibility</p:attrName>
                                        </p:attrNameLst>
                                      </p:cBhvr>
                                      <p:to>
                                        <p:strVal val="visible"/>
                                      </p:to>
                                    </p:set>
                                    <p:animEffect transition="in" filter="fade">
                                      <p:cBhvr>
                                        <p:cTn id="27" dur="1000"/>
                                        <p:tgtEl>
                                          <p:spTgt spid="5138"/>
                                        </p:tgtEl>
                                      </p:cBhvr>
                                    </p:animEffect>
                                  </p:childTnLst>
                                </p:cTn>
                              </p:par>
                            </p:childTnLst>
                          </p:cTn>
                        </p:par>
                        <p:par>
                          <p:cTn id="28" fill="hold">
                            <p:stCondLst>
                              <p:cond delay="6000"/>
                            </p:stCondLst>
                            <p:childTnLst>
                              <p:par>
                                <p:cTn id="29" presetID="10" presetClass="entr" presetSubtype="0"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1" grpId="0"/>
      <p:bldP spid="5135" grpId="0"/>
      <p:bldP spid="5138" grpId="0"/>
      <p:bldP spid="5141" grpId="0"/>
      <p:bldP spid="13"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ext Box 4"/>
          <p:cNvSpPr txBox="1">
            <a:spLocks noChangeArrowheads="1"/>
          </p:cNvSpPr>
          <p:nvPr/>
        </p:nvSpPr>
        <p:spPr bwMode="auto">
          <a:xfrm>
            <a:off x="179388" y="142852"/>
            <a:ext cx="3035290" cy="584775"/>
          </a:xfrm>
          <a:prstGeom prst="rect">
            <a:avLst/>
          </a:prstGeom>
          <a:noFill/>
          <a:ln w="9525">
            <a:noFill/>
            <a:miter lim="800000"/>
            <a:headEnd/>
            <a:tailEnd/>
          </a:ln>
        </p:spPr>
        <p:txBody>
          <a:bodyPr wrap="square">
            <a:spAutoFit/>
          </a:bodyPr>
          <a:lstStyle/>
          <a:p>
            <a:pPr algn="ctr">
              <a:spcBef>
                <a:spcPct val="50000"/>
              </a:spcBef>
            </a:pPr>
            <a:r>
              <a:rPr lang="ru-RU" sz="3200" dirty="0" smtClean="0">
                <a:solidFill>
                  <a:srgbClr val="A50021"/>
                </a:solidFill>
                <a:latin typeface="Impact" pitchFamily="34" charset="0"/>
              </a:rPr>
              <a:t>Творчество  </a:t>
            </a:r>
            <a:endParaRPr lang="ru-RU" sz="3200" dirty="0">
              <a:solidFill>
                <a:srgbClr val="A50021"/>
              </a:solidFill>
              <a:latin typeface="Impact" pitchFamily="34" charset="0"/>
            </a:endParaRPr>
          </a:p>
        </p:txBody>
      </p:sp>
      <p:sp>
        <p:nvSpPr>
          <p:cNvPr id="6149" name="Text Box 5"/>
          <p:cNvSpPr txBox="1">
            <a:spLocks noChangeArrowheads="1"/>
          </p:cNvSpPr>
          <p:nvPr/>
        </p:nvSpPr>
        <p:spPr bwMode="auto">
          <a:xfrm>
            <a:off x="179387" y="1071546"/>
            <a:ext cx="5249869" cy="769441"/>
          </a:xfrm>
          <a:prstGeom prst="rect">
            <a:avLst/>
          </a:prstGeom>
          <a:noFill/>
          <a:ln w="9525">
            <a:noFill/>
            <a:miter lim="800000"/>
            <a:headEnd/>
            <a:tailEnd/>
          </a:ln>
        </p:spPr>
        <p:txBody>
          <a:bodyPr wrap="square">
            <a:spAutoFit/>
          </a:bodyPr>
          <a:lstStyle/>
          <a:p>
            <a:pPr indent="261938"/>
            <a:r>
              <a:rPr lang="ru-RU" sz="2200" b="1" u="sng" dirty="0" smtClean="0">
                <a:solidFill>
                  <a:schemeClr val="tx1"/>
                </a:solidFill>
                <a:latin typeface="Times New Roman" pitchFamily="18" charset="0"/>
              </a:rPr>
              <a:t>В 1914—1915 гг. работает над поэмой «Облако в штанах».</a:t>
            </a:r>
          </a:p>
        </p:txBody>
      </p:sp>
      <p:sp>
        <p:nvSpPr>
          <p:cNvPr id="6156" name="Line 12"/>
          <p:cNvSpPr>
            <a:spLocks noChangeShapeType="1"/>
          </p:cNvSpPr>
          <p:nvPr/>
        </p:nvSpPr>
        <p:spPr bwMode="auto">
          <a:xfrm flipH="1">
            <a:off x="5214942" y="946812"/>
            <a:ext cx="45719" cy="5650838"/>
          </a:xfrm>
          <a:prstGeom prst="line">
            <a:avLst/>
          </a:prstGeom>
          <a:noFill/>
          <a:ln w="9525">
            <a:solidFill>
              <a:schemeClr val="tx1"/>
            </a:solidFill>
            <a:round/>
            <a:headEnd/>
            <a:tailEnd/>
          </a:ln>
        </p:spPr>
        <p:txBody>
          <a:bodyPr/>
          <a:lstStyle/>
          <a:p>
            <a:endParaRPr lang="ru-RU"/>
          </a:p>
        </p:txBody>
      </p:sp>
      <p:sp>
        <p:nvSpPr>
          <p:cNvPr id="5126" name="Line 13"/>
          <p:cNvSpPr>
            <a:spLocks noChangeShapeType="1"/>
          </p:cNvSpPr>
          <p:nvPr/>
        </p:nvSpPr>
        <p:spPr bwMode="auto">
          <a:xfrm>
            <a:off x="8820150" y="333375"/>
            <a:ext cx="73025" cy="6480175"/>
          </a:xfrm>
          <a:prstGeom prst="line">
            <a:avLst/>
          </a:prstGeom>
          <a:noFill/>
          <a:ln w="57150" cmpd="thickThin">
            <a:solidFill>
              <a:srgbClr val="FF0000"/>
            </a:solidFill>
            <a:round/>
            <a:headEnd/>
            <a:tailEnd/>
          </a:ln>
        </p:spPr>
        <p:txBody>
          <a:bodyPr>
            <a:spAutoFit/>
          </a:bodyPr>
          <a:lstStyle/>
          <a:p>
            <a:endParaRPr lang="ru-RU"/>
          </a:p>
        </p:txBody>
      </p:sp>
      <p:sp>
        <p:nvSpPr>
          <p:cNvPr id="5127" name="Line 14"/>
          <p:cNvSpPr>
            <a:spLocks noChangeShapeType="1"/>
          </p:cNvSpPr>
          <p:nvPr/>
        </p:nvSpPr>
        <p:spPr bwMode="auto">
          <a:xfrm flipH="1">
            <a:off x="179388" y="6597650"/>
            <a:ext cx="8929687" cy="71438"/>
          </a:xfrm>
          <a:prstGeom prst="line">
            <a:avLst/>
          </a:prstGeom>
          <a:noFill/>
          <a:ln w="57150" cmpd="thickThin">
            <a:solidFill>
              <a:srgbClr val="FF0000"/>
            </a:solidFill>
            <a:round/>
            <a:headEnd/>
            <a:tailEnd/>
          </a:ln>
        </p:spPr>
        <p:txBody>
          <a:bodyPr>
            <a:spAutoFit/>
          </a:bodyPr>
          <a:lstStyle/>
          <a:p>
            <a:endParaRPr lang="ru-RU"/>
          </a:p>
        </p:txBody>
      </p:sp>
      <p:sp>
        <p:nvSpPr>
          <p:cNvPr id="9" name="Rectangle 18"/>
          <p:cNvSpPr>
            <a:spLocks noChangeArrowheads="1"/>
          </p:cNvSpPr>
          <p:nvPr/>
        </p:nvSpPr>
        <p:spPr bwMode="auto">
          <a:xfrm>
            <a:off x="87949" y="2516683"/>
            <a:ext cx="5249869" cy="769441"/>
          </a:xfrm>
          <a:prstGeom prst="rect">
            <a:avLst/>
          </a:prstGeom>
          <a:noFill/>
          <a:ln w="9525">
            <a:noFill/>
            <a:miter lim="800000"/>
            <a:headEnd/>
            <a:tailEnd/>
          </a:ln>
        </p:spPr>
        <p:txBody>
          <a:bodyPr wrap="square">
            <a:spAutoFit/>
          </a:bodyPr>
          <a:lstStyle/>
          <a:p>
            <a:pPr indent="261938"/>
            <a:r>
              <a:rPr lang="ru-RU" sz="2200" b="1" u="sng" dirty="0" smtClean="0">
                <a:solidFill>
                  <a:schemeClr val="tx1"/>
                </a:solidFill>
                <a:latin typeface="Times New Roman" pitchFamily="18" charset="0"/>
              </a:rPr>
              <a:t>Написал поэму «Флейта-позвоночник».</a:t>
            </a:r>
            <a:endParaRPr lang="ru-RU" sz="2200" i="1" dirty="0">
              <a:solidFill>
                <a:schemeClr val="tx1"/>
              </a:solidFill>
              <a:latin typeface="Times New Roman" pitchFamily="18" charset="0"/>
            </a:endParaRPr>
          </a:p>
        </p:txBody>
      </p:sp>
      <p:sp>
        <p:nvSpPr>
          <p:cNvPr id="10" name="Rectangle 18"/>
          <p:cNvSpPr>
            <a:spLocks noChangeArrowheads="1"/>
          </p:cNvSpPr>
          <p:nvPr/>
        </p:nvSpPr>
        <p:spPr bwMode="auto">
          <a:xfrm>
            <a:off x="179388" y="1802303"/>
            <a:ext cx="4106860" cy="769441"/>
          </a:xfrm>
          <a:prstGeom prst="rect">
            <a:avLst/>
          </a:prstGeom>
          <a:noFill/>
          <a:ln w="9525">
            <a:noFill/>
            <a:miter lim="800000"/>
            <a:headEnd/>
            <a:tailEnd/>
          </a:ln>
        </p:spPr>
        <p:txBody>
          <a:bodyPr wrap="square">
            <a:spAutoFit/>
          </a:bodyPr>
          <a:lstStyle/>
          <a:p>
            <a:pPr indent="261938"/>
            <a:r>
              <a:rPr lang="ru-RU" sz="2200" b="1" u="sng" dirty="0" smtClean="0">
                <a:solidFill>
                  <a:schemeClr val="tx1"/>
                </a:solidFill>
                <a:latin typeface="Times New Roman" pitchFamily="18" charset="0"/>
              </a:rPr>
              <a:t>Летом 1915 г. знакомство семьей Бриков.</a:t>
            </a:r>
            <a:endParaRPr lang="ru-RU" sz="2200" i="1" dirty="0">
              <a:solidFill>
                <a:schemeClr val="tx1"/>
              </a:solidFill>
              <a:latin typeface="Times New Roman" pitchFamily="18" charset="0"/>
            </a:endParaRPr>
          </a:p>
        </p:txBody>
      </p:sp>
      <p:sp>
        <p:nvSpPr>
          <p:cNvPr id="11" name="Rectangle 18"/>
          <p:cNvSpPr>
            <a:spLocks noChangeArrowheads="1"/>
          </p:cNvSpPr>
          <p:nvPr/>
        </p:nvSpPr>
        <p:spPr bwMode="auto">
          <a:xfrm>
            <a:off x="133668" y="4302633"/>
            <a:ext cx="5295588" cy="769441"/>
          </a:xfrm>
          <a:prstGeom prst="rect">
            <a:avLst/>
          </a:prstGeom>
          <a:noFill/>
          <a:ln w="9525">
            <a:noFill/>
            <a:miter lim="800000"/>
            <a:headEnd/>
            <a:tailEnd/>
          </a:ln>
        </p:spPr>
        <p:txBody>
          <a:bodyPr wrap="square">
            <a:spAutoFit/>
          </a:bodyPr>
          <a:lstStyle/>
          <a:p>
            <a:pPr indent="261938"/>
            <a:r>
              <a:rPr lang="ru-RU" sz="2200" b="1" u="sng" dirty="0" smtClean="0">
                <a:solidFill>
                  <a:schemeClr val="tx1"/>
                </a:solidFill>
                <a:latin typeface="Times New Roman" pitchFamily="18" charset="0"/>
              </a:rPr>
              <a:t>Обращение к сатире. Цикл «Гимны» для журнала «Новый </a:t>
            </a:r>
            <a:r>
              <a:rPr lang="ru-RU" sz="2200" b="1" u="sng" dirty="0" err="1" smtClean="0">
                <a:solidFill>
                  <a:schemeClr val="tx1"/>
                </a:solidFill>
                <a:latin typeface="Times New Roman" pitchFamily="18" charset="0"/>
              </a:rPr>
              <a:t>Сатирикон</a:t>
            </a:r>
            <a:r>
              <a:rPr lang="ru-RU" sz="2200" b="1" u="sng" dirty="0" smtClean="0">
                <a:solidFill>
                  <a:schemeClr val="tx1"/>
                </a:solidFill>
                <a:latin typeface="Times New Roman" pitchFamily="18" charset="0"/>
              </a:rPr>
              <a:t>».</a:t>
            </a:r>
            <a:endParaRPr lang="ru-RU" sz="2200" i="1" dirty="0">
              <a:solidFill>
                <a:schemeClr val="tx1"/>
              </a:solidFill>
              <a:latin typeface="Times New Roman" pitchFamily="18" charset="0"/>
            </a:endParaRPr>
          </a:p>
        </p:txBody>
      </p:sp>
      <p:sp>
        <p:nvSpPr>
          <p:cNvPr id="12" name="Rectangle 18"/>
          <p:cNvSpPr>
            <a:spLocks noChangeArrowheads="1"/>
          </p:cNvSpPr>
          <p:nvPr/>
        </p:nvSpPr>
        <p:spPr bwMode="auto">
          <a:xfrm>
            <a:off x="133669" y="3249698"/>
            <a:ext cx="5249868" cy="1107996"/>
          </a:xfrm>
          <a:prstGeom prst="rect">
            <a:avLst/>
          </a:prstGeom>
          <a:noFill/>
          <a:ln w="9525">
            <a:noFill/>
            <a:miter lim="800000"/>
            <a:headEnd/>
            <a:tailEnd/>
          </a:ln>
        </p:spPr>
        <p:txBody>
          <a:bodyPr wrap="square">
            <a:spAutoFit/>
          </a:bodyPr>
          <a:lstStyle/>
          <a:p>
            <a:pPr indent="261938"/>
            <a:r>
              <a:rPr lang="ru-RU" sz="2200" b="1" u="sng" dirty="0" smtClean="0">
                <a:solidFill>
                  <a:schemeClr val="tx1"/>
                </a:solidFill>
                <a:latin typeface="Times New Roman" pitchFamily="18" charset="0"/>
              </a:rPr>
              <a:t>Антивоенная лирика: «Мама и убитый немцами вечер», «Я и Наполеон»</a:t>
            </a:r>
            <a:endParaRPr lang="ru-RU" sz="2200" i="1" dirty="0">
              <a:solidFill>
                <a:schemeClr val="tx1"/>
              </a:solidFill>
              <a:latin typeface="Times New Roman" pitchFamily="18" charset="0"/>
            </a:endParaRPr>
          </a:p>
        </p:txBody>
      </p:sp>
      <p:sp>
        <p:nvSpPr>
          <p:cNvPr id="13" name="Rectangle 18"/>
          <p:cNvSpPr>
            <a:spLocks noChangeArrowheads="1"/>
          </p:cNvSpPr>
          <p:nvPr/>
        </p:nvSpPr>
        <p:spPr bwMode="auto">
          <a:xfrm>
            <a:off x="142844" y="5069815"/>
            <a:ext cx="5249868" cy="430887"/>
          </a:xfrm>
          <a:prstGeom prst="rect">
            <a:avLst/>
          </a:prstGeom>
          <a:noFill/>
          <a:ln w="9525">
            <a:noFill/>
            <a:miter lim="800000"/>
            <a:headEnd/>
            <a:tailEnd/>
          </a:ln>
        </p:spPr>
        <p:txBody>
          <a:bodyPr wrap="square">
            <a:spAutoFit/>
          </a:bodyPr>
          <a:lstStyle/>
          <a:p>
            <a:pPr indent="261938"/>
            <a:r>
              <a:rPr lang="ru-RU" sz="2200" b="1" u="sng" dirty="0" smtClean="0">
                <a:solidFill>
                  <a:schemeClr val="tx1"/>
                </a:solidFill>
                <a:latin typeface="Times New Roman" pitchFamily="18" charset="0"/>
              </a:rPr>
              <a:t>1917 г. «Революция. </a:t>
            </a:r>
            <a:r>
              <a:rPr lang="ru-RU" sz="2200" b="1" u="sng" dirty="0" err="1" smtClean="0">
                <a:solidFill>
                  <a:schemeClr val="tx1"/>
                </a:solidFill>
                <a:latin typeface="Times New Roman" pitchFamily="18" charset="0"/>
              </a:rPr>
              <a:t>Поэтохроника</a:t>
            </a:r>
            <a:r>
              <a:rPr lang="ru-RU" sz="2200" b="1" u="sng" dirty="0" smtClean="0">
                <a:solidFill>
                  <a:schemeClr val="tx1"/>
                </a:solidFill>
                <a:latin typeface="Times New Roman" pitchFamily="18" charset="0"/>
              </a:rPr>
              <a:t>».</a:t>
            </a:r>
            <a:endParaRPr lang="ru-RU" sz="2200" i="1" dirty="0">
              <a:solidFill>
                <a:schemeClr val="tx1"/>
              </a:solidFill>
              <a:latin typeface="Times New Roman" pitchFamily="18" charset="0"/>
            </a:endParaRPr>
          </a:p>
        </p:txBody>
      </p:sp>
      <p:sp>
        <p:nvSpPr>
          <p:cNvPr id="15" name="Rectangle 18"/>
          <p:cNvSpPr>
            <a:spLocks noChangeArrowheads="1"/>
          </p:cNvSpPr>
          <p:nvPr/>
        </p:nvSpPr>
        <p:spPr bwMode="auto">
          <a:xfrm>
            <a:off x="5260661" y="1171360"/>
            <a:ext cx="3632514" cy="769441"/>
          </a:xfrm>
          <a:prstGeom prst="rect">
            <a:avLst/>
          </a:prstGeom>
          <a:noFill/>
          <a:ln w="9525">
            <a:noFill/>
            <a:miter lim="800000"/>
            <a:headEnd/>
            <a:tailEnd/>
          </a:ln>
        </p:spPr>
        <p:txBody>
          <a:bodyPr wrap="square">
            <a:spAutoFit/>
          </a:bodyPr>
          <a:lstStyle/>
          <a:p>
            <a:pPr indent="261938"/>
            <a:r>
              <a:rPr lang="ru-RU" sz="2200" b="1" u="sng" dirty="0" smtClean="0">
                <a:solidFill>
                  <a:schemeClr val="tx1"/>
                </a:solidFill>
                <a:latin typeface="Times New Roman" pitchFamily="18" charset="0"/>
              </a:rPr>
              <a:t>Снимался в фильмах по собственным сценариям.</a:t>
            </a:r>
          </a:p>
        </p:txBody>
      </p:sp>
      <p:sp>
        <p:nvSpPr>
          <p:cNvPr id="16" name="Rectangle 18"/>
          <p:cNvSpPr>
            <a:spLocks noChangeArrowheads="1"/>
          </p:cNvSpPr>
          <p:nvPr/>
        </p:nvSpPr>
        <p:spPr bwMode="auto">
          <a:xfrm>
            <a:off x="5260661" y="1840987"/>
            <a:ext cx="3632514" cy="1107996"/>
          </a:xfrm>
          <a:prstGeom prst="rect">
            <a:avLst/>
          </a:prstGeom>
          <a:noFill/>
          <a:ln w="9525">
            <a:noFill/>
            <a:miter lim="800000"/>
            <a:headEnd/>
            <a:tailEnd/>
          </a:ln>
        </p:spPr>
        <p:txBody>
          <a:bodyPr wrap="square">
            <a:spAutoFit/>
          </a:bodyPr>
          <a:lstStyle/>
          <a:p>
            <a:pPr indent="261938"/>
            <a:r>
              <a:rPr lang="ru-RU" sz="2200" b="1" u="sng" dirty="0" smtClean="0">
                <a:solidFill>
                  <a:schemeClr val="tx1"/>
                </a:solidFill>
                <a:latin typeface="Times New Roman" pitchFamily="18" charset="0"/>
              </a:rPr>
              <a:t>В 1918 г. «Мистерия Буфф» поставлена к годовщине революции.</a:t>
            </a:r>
          </a:p>
        </p:txBody>
      </p:sp>
      <p:sp>
        <p:nvSpPr>
          <p:cNvPr id="17" name="Rectangle 18"/>
          <p:cNvSpPr>
            <a:spLocks noChangeArrowheads="1"/>
          </p:cNvSpPr>
          <p:nvPr/>
        </p:nvSpPr>
        <p:spPr bwMode="auto">
          <a:xfrm>
            <a:off x="5260661" y="2948983"/>
            <a:ext cx="3632514" cy="1446550"/>
          </a:xfrm>
          <a:prstGeom prst="rect">
            <a:avLst/>
          </a:prstGeom>
          <a:noFill/>
          <a:ln w="9525">
            <a:noFill/>
            <a:miter lim="800000"/>
            <a:headEnd/>
            <a:tailEnd/>
          </a:ln>
        </p:spPr>
        <p:txBody>
          <a:bodyPr wrap="square">
            <a:spAutoFit/>
          </a:bodyPr>
          <a:lstStyle/>
          <a:p>
            <a:pPr indent="261938"/>
            <a:r>
              <a:rPr lang="ru-RU" sz="2200" b="1" u="sng" dirty="0" smtClean="0">
                <a:solidFill>
                  <a:schemeClr val="tx1"/>
                </a:solidFill>
                <a:latin typeface="Times New Roman" pitchFamily="18" charset="0"/>
              </a:rPr>
              <a:t>В 1918 - 19гг. Газета «</a:t>
            </a:r>
            <a:r>
              <a:rPr lang="ru-RU" sz="2200" b="1" u="sng" dirty="0" err="1" smtClean="0">
                <a:solidFill>
                  <a:schemeClr val="tx1"/>
                </a:solidFill>
                <a:latin typeface="Times New Roman" pitchFamily="18" charset="0"/>
              </a:rPr>
              <a:t>Искуство</a:t>
            </a:r>
            <a:r>
              <a:rPr lang="ru-RU" sz="2200" b="1" u="sng" dirty="0" smtClean="0">
                <a:solidFill>
                  <a:schemeClr val="tx1"/>
                </a:solidFill>
                <a:latin typeface="Times New Roman" pitchFamily="18" charset="0"/>
              </a:rPr>
              <a:t> коммуны» . </a:t>
            </a:r>
            <a:r>
              <a:rPr lang="ru-RU" sz="2200" b="1" u="sng" dirty="0" err="1" smtClean="0">
                <a:solidFill>
                  <a:schemeClr val="tx1"/>
                </a:solidFill>
                <a:latin typeface="Times New Roman" pitchFamily="18" charset="0"/>
              </a:rPr>
              <a:t>Пропоганда</a:t>
            </a:r>
            <a:r>
              <a:rPr lang="ru-RU" sz="2200" b="1" u="sng" dirty="0" smtClean="0">
                <a:solidFill>
                  <a:schemeClr val="tx1"/>
                </a:solidFill>
                <a:latin typeface="Times New Roman" pitchFamily="18" charset="0"/>
              </a:rPr>
              <a:t> мировой революции.  </a:t>
            </a:r>
          </a:p>
        </p:txBody>
      </p:sp>
      <p:sp>
        <p:nvSpPr>
          <p:cNvPr id="18" name="Rectangle 18"/>
          <p:cNvSpPr>
            <a:spLocks noChangeArrowheads="1"/>
          </p:cNvSpPr>
          <p:nvPr/>
        </p:nvSpPr>
        <p:spPr bwMode="auto">
          <a:xfrm>
            <a:off x="5260661" y="4302633"/>
            <a:ext cx="3632514" cy="769441"/>
          </a:xfrm>
          <a:prstGeom prst="rect">
            <a:avLst/>
          </a:prstGeom>
          <a:noFill/>
          <a:ln w="9525">
            <a:noFill/>
            <a:miter lim="800000"/>
            <a:headEnd/>
            <a:tailEnd/>
          </a:ln>
        </p:spPr>
        <p:txBody>
          <a:bodyPr wrap="square">
            <a:spAutoFit/>
          </a:bodyPr>
          <a:lstStyle/>
          <a:p>
            <a:pPr indent="261938"/>
            <a:r>
              <a:rPr lang="ru-RU" sz="2200" b="1" u="sng" dirty="0" smtClean="0">
                <a:solidFill>
                  <a:schemeClr val="tx1"/>
                </a:solidFill>
                <a:latin typeface="Times New Roman" pitchFamily="18" charset="0"/>
              </a:rPr>
              <a:t>Переезд из Петрограда в Москву.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fade">
                                      <p:cBhvr>
                                        <p:cTn id="7" dur="1000"/>
                                        <p:tgtEl>
                                          <p:spTgt spid="6148"/>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6149"/>
                                        </p:tgtEl>
                                        <p:attrNameLst>
                                          <p:attrName>style.visibility</p:attrName>
                                        </p:attrNameLst>
                                      </p:cBhvr>
                                      <p:to>
                                        <p:strVal val="visible"/>
                                      </p:to>
                                    </p:set>
                                    <p:animEffect transition="in" filter="fade">
                                      <p:cBhvr>
                                        <p:cTn id="11" dur="1000"/>
                                        <p:tgtEl>
                                          <p:spTgt spid="6149"/>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1000"/>
                                        <p:tgtEl>
                                          <p:spTgt spid="10"/>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1000"/>
                                        <p:tgtEl>
                                          <p:spTgt spid="12"/>
                                        </p:tgtEl>
                                      </p:cBhvr>
                                    </p:animEffect>
                                  </p:childTnLst>
                                </p:cTn>
                              </p:par>
                            </p:childTnLst>
                          </p:cTn>
                        </p:par>
                        <p:par>
                          <p:cTn id="24" fill="hold">
                            <p:stCondLst>
                              <p:cond delay="5000"/>
                            </p:stCondLst>
                            <p:childTnLst>
                              <p:par>
                                <p:cTn id="25" presetID="10" presetClass="entr" presetSubtype="0"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1000"/>
                                        <p:tgtEl>
                                          <p:spTgt spid="11"/>
                                        </p:tgtEl>
                                      </p:cBhvr>
                                    </p:animEffect>
                                  </p:childTnLst>
                                </p:cTn>
                              </p:par>
                            </p:childTnLst>
                          </p:cTn>
                        </p:par>
                        <p:par>
                          <p:cTn id="28" fill="hold">
                            <p:stCondLst>
                              <p:cond delay="6000"/>
                            </p:stCondLst>
                            <p:childTnLst>
                              <p:par>
                                <p:cTn id="29" presetID="10"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childTnLst>
                                </p:cTn>
                              </p:par>
                              <p:par>
                                <p:cTn id="32" presetID="22" presetClass="entr" presetSubtype="1" fill="hold" nodeType="withEffect">
                                  <p:stCondLst>
                                    <p:cond delay="0"/>
                                  </p:stCondLst>
                                  <p:childTnLst>
                                    <p:set>
                                      <p:cBhvr>
                                        <p:cTn id="33" dur="1" fill="hold">
                                          <p:stCondLst>
                                            <p:cond delay="0"/>
                                          </p:stCondLst>
                                        </p:cTn>
                                        <p:tgtEl>
                                          <p:spTgt spid="6156"/>
                                        </p:tgtEl>
                                        <p:attrNameLst>
                                          <p:attrName>style.visibility</p:attrName>
                                        </p:attrNameLst>
                                      </p:cBhvr>
                                      <p:to>
                                        <p:strVal val="visible"/>
                                      </p:to>
                                    </p:set>
                                    <p:animEffect transition="in" filter="wipe(up)">
                                      <p:cBhvr>
                                        <p:cTn id="34" dur="1000"/>
                                        <p:tgtEl>
                                          <p:spTgt spid="6156"/>
                                        </p:tgtEl>
                                      </p:cBhvr>
                                    </p:animEffect>
                                  </p:childTnLst>
                                </p:cTn>
                              </p:par>
                            </p:childTnLst>
                          </p:cTn>
                        </p:par>
                        <p:par>
                          <p:cTn id="35" fill="hold">
                            <p:stCondLst>
                              <p:cond delay="7000"/>
                            </p:stCondLst>
                            <p:childTnLst>
                              <p:par>
                                <p:cTn id="36" presetID="10" presetClass="entr" presetSubtype="0" fill="hold" grpId="0" nodeType="after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fade">
                                      <p:cBhvr>
                                        <p:cTn id="38" dur="1000"/>
                                        <p:tgtEl>
                                          <p:spTgt spid="15"/>
                                        </p:tgtEl>
                                      </p:cBhvr>
                                    </p:animEffect>
                                  </p:childTnLst>
                                </p:cTn>
                              </p:par>
                            </p:childTnLst>
                          </p:cTn>
                        </p:par>
                        <p:par>
                          <p:cTn id="39" fill="hold">
                            <p:stCondLst>
                              <p:cond delay="8000"/>
                            </p:stCondLst>
                            <p:childTnLst>
                              <p:par>
                                <p:cTn id="40" presetID="10" presetClass="entr" presetSubtype="0" fill="hold" grpId="0" nodeType="after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1000"/>
                                        <p:tgtEl>
                                          <p:spTgt spid="16"/>
                                        </p:tgtEl>
                                      </p:cBhvr>
                                    </p:animEffect>
                                  </p:childTnLst>
                                </p:cTn>
                              </p:par>
                            </p:childTnLst>
                          </p:cTn>
                        </p:par>
                        <p:par>
                          <p:cTn id="43" fill="hold">
                            <p:stCondLst>
                              <p:cond delay="9000"/>
                            </p:stCondLst>
                            <p:childTnLst>
                              <p:par>
                                <p:cTn id="44" presetID="10" presetClass="entr" presetSubtype="0" fill="hold" grpId="0" nodeType="after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fade">
                                      <p:cBhvr>
                                        <p:cTn id="46" dur="1000"/>
                                        <p:tgtEl>
                                          <p:spTgt spid="17"/>
                                        </p:tgtEl>
                                      </p:cBhvr>
                                    </p:animEffect>
                                  </p:childTnLst>
                                </p:cTn>
                              </p:par>
                            </p:childTnLst>
                          </p:cTn>
                        </p:par>
                        <p:par>
                          <p:cTn id="47" fill="hold">
                            <p:stCondLst>
                              <p:cond delay="10000"/>
                            </p:stCondLst>
                            <p:childTnLst>
                              <p:par>
                                <p:cTn id="48" presetID="10" presetClass="entr" presetSubtype="0" fill="hold" grpId="0" nodeType="after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fade">
                                      <p:cBhvr>
                                        <p:cTn id="50"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P spid="6149" grpId="0"/>
      <p:bldP spid="9" grpId="0"/>
      <p:bldP spid="10" grpId="0"/>
      <p:bldP spid="11" grpId="0"/>
      <p:bldP spid="12" grpId="0"/>
      <p:bldP spid="13" grpId="0"/>
      <p:bldP spid="15" grpId="0"/>
      <p:bldP spid="16" grpId="0"/>
      <p:bldP spid="17"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Line 10"/>
          <p:cNvSpPr>
            <a:spLocks noChangeShapeType="1"/>
          </p:cNvSpPr>
          <p:nvPr/>
        </p:nvSpPr>
        <p:spPr bwMode="auto">
          <a:xfrm>
            <a:off x="8820150" y="333375"/>
            <a:ext cx="73025" cy="6480175"/>
          </a:xfrm>
          <a:prstGeom prst="line">
            <a:avLst/>
          </a:prstGeom>
          <a:noFill/>
          <a:ln w="57150" cmpd="thickThin">
            <a:solidFill>
              <a:srgbClr val="FF0000"/>
            </a:solidFill>
            <a:round/>
            <a:headEnd/>
            <a:tailEnd/>
          </a:ln>
        </p:spPr>
        <p:txBody>
          <a:bodyPr>
            <a:spAutoFit/>
          </a:bodyPr>
          <a:lstStyle/>
          <a:p>
            <a:endParaRPr lang="ru-RU"/>
          </a:p>
        </p:txBody>
      </p:sp>
      <p:sp>
        <p:nvSpPr>
          <p:cNvPr id="6150" name="Line 11"/>
          <p:cNvSpPr>
            <a:spLocks noChangeShapeType="1"/>
          </p:cNvSpPr>
          <p:nvPr/>
        </p:nvSpPr>
        <p:spPr bwMode="auto">
          <a:xfrm flipH="1">
            <a:off x="179388" y="6597650"/>
            <a:ext cx="8929687" cy="71438"/>
          </a:xfrm>
          <a:prstGeom prst="line">
            <a:avLst/>
          </a:prstGeom>
          <a:noFill/>
          <a:ln w="57150" cmpd="thickThin">
            <a:solidFill>
              <a:srgbClr val="FF0000"/>
            </a:solidFill>
            <a:round/>
            <a:headEnd/>
            <a:tailEnd/>
          </a:ln>
        </p:spPr>
        <p:txBody>
          <a:bodyPr>
            <a:spAutoFit/>
          </a:bodyPr>
          <a:lstStyle/>
          <a:p>
            <a:endParaRPr lang="ru-RU"/>
          </a:p>
        </p:txBody>
      </p:sp>
      <p:sp>
        <p:nvSpPr>
          <p:cNvPr id="7" name="Rectangle 18"/>
          <p:cNvSpPr>
            <a:spLocks noChangeArrowheads="1"/>
          </p:cNvSpPr>
          <p:nvPr/>
        </p:nvSpPr>
        <p:spPr bwMode="auto">
          <a:xfrm>
            <a:off x="4429124" y="758684"/>
            <a:ext cx="4178298" cy="4670580"/>
          </a:xfrm>
          <a:prstGeom prst="rect">
            <a:avLst/>
          </a:prstGeom>
          <a:noFill/>
          <a:ln w="9525">
            <a:noFill/>
            <a:miter lim="800000"/>
            <a:headEnd/>
            <a:tailEnd/>
          </a:ln>
        </p:spPr>
        <p:txBody>
          <a:bodyPr wrap="square">
            <a:spAutoFit/>
          </a:bodyPr>
          <a:lstStyle/>
          <a:p>
            <a:pPr indent="261938"/>
            <a:r>
              <a:rPr lang="ru-RU" sz="2200" b="1" u="sng" dirty="0" smtClean="0">
                <a:solidFill>
                  <a:schemeClr val="tx1"/>
                </a:solidFill>
                <a:latin typeface="Times New Roman" pitchFamily="18" charset="0"/>
              </a:rPr>
              <a:t>В 1919-21 гг. организовал выпуск «Окон РОСТА». Годы гражданской войны будет считать лучшим временем в жизни. </a:t>
            </a:r>
          </a:p>
          <a:p>
            <a:pPr indent="261938"/>
            <a:r>
              <a:rPr lang="ru-RU" sz="2200" b="1" u="sng" dirty="0" smtClean="0">
                <a:solidFill>
                  <a:schemeClr val="tx1"/>
                </a:solidFill>
                <a:latin typeface="Times New Roman" pitchFamily="18" charset="0"/>
              </a:rPr>
              <a:t>В 1922-23 гг. в ряде произведений продолжает настаивать на необходимости мировой революции и революции духа — «IV интернационал», «Пятый интернационал», «Моя речь на генуэзской конференции» и др.</a:t>
            </a:r>
          </a:p>
        </p:txBody>
      </p:sp>
      <p:sp>
        <p:nvSpPr>
          <p:cNvPr id="8" name="Text Box 4"/>
          <p:cNvSpPr txBox="1">
            <a:spLocks noChangeArrowheads="1"/>
          </p:cNvSpPr>
          <p:nvPr/>
        </p:nvSpPr>
        <p:spPr bwMode="auto">
          <a:xfrm>
            <a:off x="179388" y="142852"/>
            <a:ext cx="3990944" cy="584775"/>
          </a:xfrm>
          <a:prstGeom prst="rect">
            <a:avLst/>
          </a:prstGeom>
          <a:noFill/>
          <a:ln w="9525">
            <a:noFill/>
            <a:miter lim="800000"/>
            <a:headEnd/>
            <a:tailEnd/>
          </a:ln>
        </p:spPr>
        <p:txBody>
          <a:bodyPr wrap="square">
            <a:spAutoFit/>
          </a:bodyPr>
          <a:lstStyle/>
          <a:p>
            <a:pPr algn="ctr">
              <a:spcBef>
                <a:spcPct val="50000"/>
              </a:spcBef>
            </a:pPr>
            <a:r>
              <a:rPr lang="ru-RU" sz="3200" dirty="0" smtClean="0">
                <a:solidFill>
                  <a:srgbClr val="A50021"/>
                </a:solidFill>
                <a:latin typeface="Impact" pitchFamily="34" charset="0"/>
              </a:rPr>
              <a:t>Творчество и жизнь  </a:t>
            </a:r>
            <a:endParaRPr lang="ru-RU" sz="3200" dirty="0">
              <a:solidFill>
                <a:srgbClr val="A50021"/>
              </a:solidFill>
              <a:latin typeface="Impact" pitchFamily="34" charset="0"/>
            </a:endParaRPr>
          </a:p>
        </p:txBody>
      </p:sp>
      <p:pic>
        <p:nvPicPr>
          <p:cNvPr id="9" name="Picture 7" descr="2"/>
          <p:cNvPicPr>
            <a:picLocks noChangeAspect="1" noChangeArrowheads="1"/>
          </p:cNvPicPr>
          <p:nvPr/>
        </p:nvPicPr>
        <p:blipFill>
          <a:blip r:embed="rId2" cstate="print"/>
          <a:srcRect/>
          <a:stretch>
            <a:fillRect/>
          </a:stretch>
        </p:blipFill>
        <p:spPr>
          <a:xfrm>
            <a:off x="214282" y="903301"/>
            <a:ext cx="3956050" cy="4525963"/>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0" name="Rectangle 24"/>
          <p:cNvSpPr>
            <a:spLocks noChangeArrowheads="1"/>
          </p:cNvSpPr>
          <p:nvPr/>
        </p:nvSpPr>
        <p:spPr bwMode="auto">
          <a:xfrm>
            <a:off x="2627313" y="2565400"/>
            <a:ext cx="184150" cy="366713"/>
          </a:xfrm>
          <a:prstGeom prst="rect">
            <a:avLst/>
          </a:prstGeom>
          <a:noFill/>
          <a:ln w="9525">
            <a:noFill/>
            <a:miter lim="800000"/>
            <a:headEnd/>
            <a:tailEnd/>
          </a:ln>
        </p:spPr>
        <p:txBody>
          <a:bodyPr wrap="none">
            <a:spAutoFit/>
          </a:bodyPr>
          <a:lstStyle/>
          <a:p>
            <a:endParaRPr lang="ru-RU">
              <a:solidFill>
                <a:schemeClr val="tx1"/>
              </a:solidFill>
            </a:endParaRPr>
          </a:p>
        </p:txBody>
      </p:sp>
      <p:sp>
        <p:nvSpPr>
          <p:cNvPr id="7182" name="Text Box 27"/>
          <p:cNvSpPr txBox="1">
            <a:spLocks noChangeArrowheads="1"/>
          </p:cNvSpPr>
          <p:nvPr/>
        </p:nvSpPr>
        <p:spPr bwMode="auto">
          <a:xfrm>
            <a:off x="1816100" y="2297113"/>
            <a:ext cx="184150" cy="366712"/>
          </a:xfrm>
          <a:prstGeom prst="rect">
            <a:avLst/>
          </a:prstGeom>
          <a:noFill/>
          <a:ln w="9525">
            <a:noFill/>
            <a:miter lim="800000"/>
            <a:headEnd/>
            <a:tailEnd/>
          </a:ln>
        </p:spPr>
        <p:txBody>
          <a:bodyPr wrap="none">
            <a:spAutoFit/>
          </a:bodyPr>
          <a:lstStyle/>
          <a:p>
            <a:endParaRPr lang="ru-RU">
              <a:solidFill>
                <a:schemeClr val="tx1"/>
              </a:solidFill>
            </a:endParaRPr>
          </a:p>
        </p:txBody>
      </p:sp>
      <p:sp>
        <p:nvSpPr>
          <p:cNvPr id="7183" name="Line 47"/>
          <p:cNvSpPr>
            <a:spLocks noChangeShapeType="1"/>
          </p:cNvSpPr>
          <p:nvPr/>
        </p:nvSpPr>
        <p:spPr bwMode="auto">
          <a:xfrm>
            <a:off x="8820150" y="333375"/>
            <a:ext cx="73025" cy="6480175"/>
          </a:xfrm>
          <a:prstGeom prst="line">
            <a:avLst/>
          </a:prstGeom>
          <a:noFill/>
          <a:ln w="57150" cmpd="thickThin">
            <a:solidFill>
              <a:srgbClr val="FF0000"/>
            </a:solidFill>
            <a:round/>
            <a:headEnd/>
            <a:tailEnd/>
          </a:ln>
        </p:spPr>
        <p:txBody>
          <a:bodyPr>
            <a:spAutoFit/>
          </a:bodyPr>
          <a:lstStyle/>
          <a:p>
            <a:endParaRPr lang="ru-RU"/>
          </a:p>
        </p:txBody>
      </p:sp>
      <p:sp>
        <p:nvSpPr>
          <p:cNvPr id="7184" name="Line 48"/>
          <p:cNvSpPr>
            <a:spLocks noChangeShapeType="1"/>
          </p:cNvSpPr>
          <p:nvPr/>
        </p:nvSpPr>
        <p:spPr bwMode="auto">
          <a:xfrm flipH="1">
            <a:off x="179388" y="6597650"/>
            <a:ext cx="8929687" cy="71438"/>
          </a:xfrm>
          <a:prstGeom prst="line">
            <a:avLst/>
          </a:prstGeom>
          <a:noFill/>
          <a:ln w="57150" cmpd="thickThin">
            <a:solidFill>
              <a:srgbClr val="FF0000"/>
            </a:solidFill>
            <a:round/>
            <a:headEnd/>
            <a:tailEnd/>
          </a:ln>
        </p:spPr>
        <p:txBody>
          <a:bodyPr>
            <a:spAutoFit/>
          </a:bodyPr>
          <a:lstStyle/>
          <a:p>
            <a:endParaRPr lang="ru-RU"/>
          </a:p>
        </p:txBody>
      </p:sp>
      <p:sp>
        <p:nvSpPr>
          <p:cNvPr id="13379" name="Text Box 67"/>
          <p:cNvSpPr txBox="1">
            <a:spLocks noChangeArrowheads="1"/>
          </p:cNvSpPr>
          <p:nvPr/>
        </p:nvSpPr>
        <p:spPr bwMode="auto">
          <a:xfrm>
            <a:off x="2262192" y="214290"/>
            <a:ext cx="4452948" cy="646331"/>
          </a:xfrm>
          <a:prstGeom prst="rect">
            <a:avLst/>
          </a:prstGeom>
          <a:noFill/>
          <a:ln w="9525">
            <a:noFill/>
            <a:miter lim="800000"/>
            <a:headEnd/>
            <a:tailEnd/>
          </a:ln>
        </p:spPr>
        <p:txBody>
          <a:bodyPr wrap="square">
            <a:spAutoFit/>
          </a:bodyPr>
          <a:lstStyle/>
          <a:p>
            <a:pPr algn="ctr"/>
            <a:r>
              <a:rPr lang="ru-RU" sz="3600" dirty="0" smtClean="0">
                <a:solidFill>
                  <a:srgbClr val="A50021"/>
                </a:solidFill>
                <a:latin typeface="Impact" pitchFamily="34" charset="0"/>
              </a:rPr>
              <a:t>Эпоха путешествий</a:t>
            </a:r>
            <a:endParaRPr lang="ru-RU" sz="3600" dirty="0">
              <a:solidFill>
                <a:srgbClr val="A50021"/>
              </a:solidFill>
              <a:latin typeface="Impact" pitchFamily="34" charset="0"/>
            </a:endParaRPr>
          </a:p>
        </p:txBody>
      </p:sp>
      <p:sp>
        <p:nvSpPr>
          <p:cNvPr id="11" name="Rectangle 18"/>
          <p:cNvSpPr>
            <a:spLocks noChangeArrowheads="1"/>
          </p:cNvSpPr>
          <p:nvPr/>
        </p:nvSpPr>
        <p:spPr bwMode="auto">
          <a:xfrm>
            <a:off x="4429124" y="1285860"/>
            <a:ext cx="4538694" cy="4154984"/>
          </a:xfrm>
          <a:prstGeom prst="rect">
            <a:avLst/>
          </a:prstGeom>
          <a:noFill/>
          <a:ln w="9525">
            <a:noFill/>
            <a:miter lim="800000"/>
            <a:headEnd/>
            <a:tailEnd/>
          </a:ln>
        </p:spPr>
        <p:txBody>
          <a:bodyPr wrap="square">
            <a:spAutoFit/>
          </a:bodyPr>
          <a:lstStyle/>
          <a:p>
            <a:pPr indent="261938"/>
            <a:r>
              <a:rPr lang="ru-RU" sz="2200" b="1" u="sng" dirty="0" smtClean="0">
                <a:solidFill>
                  <a:schemeClr val="tx1"/>
                </a:solidFill>
                <a:latin typeface="Times New Roman" pitchFamily="18" charset="0"/>
              </a:rPr>
              <a:t>В 1925 отправляется в самое длительное свое путешествие — за океан: посетил Гавану и Мехико. </a:t>
            </a:r>
          </a:p>
          <a:p>
            <a:pPr indent="261938"/>
            <a:r>
              <a:rPr lang="ru-RU" sz="2200" b="1" u="sng" dirty="0" smtClean="0">
                <a:solidFill>
                  <a:schemeClr val="tx1"/>
                </a:solidFill>
                <a:latin typeface="Times New Roman" pitchFamily="18" charset="0"/>
              </a:rPr>
              <a:t>В течение трех месяцев выступал в различных городах США с чтением стихов и докладов.  Позже были написаны стихи (сборник «Испания. — Океан. — Гавана. — Мексика. — Америка».) и очерк «Мое открытие Америки».</a:t>
            </a:r>
          </a:p>
        </p:txBody>
      </p:sp>
      <p:pic>
        <p:nvPicPr>
          <p:cNvPr id="12" name="Picture 7" descr="димир Маяковский и Максим Горький в Финляндии"/>
          <p:cNvPicPr>
            <a:picLocks noChangeAspect="1" noChangeArrowheads="1"/>
          </p:cNvPicPr>
          <p:nvPr/>
        </p:nvPicPr>
        <p:blipFill>
          <a:blip r:embed="rId2" cstate="print"/>
          <a:srcRect/>
          <a:stretch>
            <a:fillRect/>
          </a:stretch>
        </p:blipFill>
        <p:spPr>
          <a:xfrm>
            <a:off x="100434" y="2132494"/>
            <a:ext cx="4211637" cy="3308350"/>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sp>
        <p:nvSpPr>
          <p:cNvPr id="14" name="Rectangle 18"/>
          <p:cNvSpPr>
            <a:spLocks noChangeArrowheads="1"/>
          </p:cNvSpPr>
          <p:nvPr/>
        </p:nvSpPr>
        <p:spPr bwMode="auto">
          <a:xfrm>
            <a:off x="146049" y="1363053"/>
            <a:ext cx="4211637" cy="769441"/>
          </a:xfrm>
          <a:prstGeom prst="rect">
            <a:avLst/>
          </a:prstGeom>
          <a:noFill/>
          <a:ln w="9525">
            <a:noFill/>
            <a:miter lim="800000"/>
            <a:headEnd/>
            <a:tailEnd/>
          </a:ln>
        </p:spPr>
        <p:txBody>
          <a:bodyPr wrap="square">
            <a:spAutoFit/>
          </a:bodyPr>
          <a:lstStyle/>
          <a:p>
            <a:r>
              <a:rPr lang="ru-RU" sz="2200" b="1" u="sng" dirty="0" smtClean="0">
                <a:solidFill>
                  <a:schemeClr val="tx1"/>
                </a:solidFill>
                <a:latin typeface="Times New Roman" pitchFamily="18" charset="0"/>
              </a:rPr>
              <a:t>Владимир Маяковский и Максим Горький в Финляндии</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79"/>
                                        </p:tgtEl>
                                        <p:attrNameLst>
                                          <p:attrName>style.visibility</p:attrName>
                                        </p:attrNameLst>
                                      </p:cBhvr>
                                      <p:to>
                                        <p:strVal val="visible"/>
                                      </p:to>
                                    </p:set>
                                    <p:animEffect transition="in" filter="fade">
                                      <p:cBhvr>
                                        <p:cTn id="7" dur="1000"/>
                                        <p:tgtEl>
                                          <p:spTgt spid="13379"/>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1000"/>
                                        <p:tgtEl>
                                          <p:spTgt spid="14"/>
                                        </p:tgtEl>
                                      </p:cBhvr>
                                    </p:animEffect>
                                  </p:childTnLst>
                                </p:cTn>
                              </p:par>
                              <p:par>
                                <p:cTn id="12" presetID="10" presetClass="entr" presetSubtype="0" fill="hold" nodeType="with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childTnLst>
                                </p:cTn>
                              </p:par>
                            </p:childTnLst>
                          </p:cTn>
                        </p:par>
                        <p:par>
                          <p:cTn id="15" fill="hold">
                            <p:stCondLst>
                              <p:cond delay="2000"/>
                            </p:stCondLst>
                            <p:childTnLst>
                              <p:par>
                                <p:cTn id="16" presetID="10" presetClass="entr" presetSubtype="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79" grpId="0" autoUpdateAnimBg="0"/>
      <p:bldP spid="11"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ext Box 4"/>
          <p:cNvSpPr txBox="1">
            <a:spLocks noChangeArrowheads="1"/>
          </p:cNvSpPr>
          <p:nvPr/>
        </p:nvSpPr>
        <p:spPr bwMode="auto">
          <a:xfrm>
            <a:off x="285720" y="142852"/>
            <a:ext cx="4106860" cy="584775"/>
          </a:xfrm>
          <a:prstGeom prst="rect">
            <a:avLst/>
          </a:prstGeom>
          <a:noFill/>
          <a:ln w="9525">
            <a:noFill/>
            <a:miter lim="800000"/>
            <a:headEnd/>
            <a:tailEnd/>
          </a:ln>
        </p:spPr>
        <p:txBody>
          <a:bodyPr wrap="square">
            <a:spAutoFit/>
          </a:bodyPr>
          <a:lstStyle/>
          <a:p>
            <a:pPr algn="ctr">
              <a:spcBef>
                <a:spcPct val="50000"/>
              </a:spcBef>
            </a:pPr>
            <a:r>
              <a:rPr lang="ru-RU" sz="3200" dirty="0" smtClean="0">
                <a:solidFill>
                  <a:srgbClr val="A50021"/>
                </a:solidFill>
                <a:latin typeface="Impact" pitchFamily="34" charset="0"/>
              </a:rPr>
              <a:t>Творчество и жизнь  </a:t>
            </a:r>
            <a:endParaRPr lang="ru-RU" sz="3200" dirty="0">
              <a:solidFill>
                <a:srgbClr val="A50021"/>
              </a:solidFill>
              <a:latin typeface="Impact" pitchFamily="34" charset="0"/>
            </a:endParaRPr>
          </a:p>
        </p:txBody>
      </p:sp>
      <p:sp>
        <p:nvSpPr>
          <p:cNvPr id="6149" name="Text Box 5"/>
          <p:cNvSpPr txBox="1">
            <a:spLocks noChangeArrowheads="1"/>
          </p:cNvSpPr>
          <p:nvPr/>
        </p:nvSpPr>
        <p:spPr bwMode="auto">
          <a:xfrm>
            <a:off x="4205634" y="928670"/>
            <a:ext cx="4614516" cy="1446550"/>
          </a:xfrm>
          <a:prstGeom prst="rect">
            <a:avLst/>
          </a:prstGeom>
          <a:noFill/>
          <a:ln w="9525">
            <a:noFill/>
            <a:miter lim="800000"/>
            <a:headEnd/>
            <a:tailEnd/>
          </a:ln>
        </p:spPr>
        <p:txBody>
          <a:bodyPr wrap="square">
            <a:spAutoFit/>
          </a:bodyPr>
          <a:lstStyle/>
          <a:p>
            <a:pPr indent="261938"/>
            <a:r>
              <a:rPr lang="ru-RU" sz="2200" b="1" u="sng" dirty="0" smtClean="0">
                <a:solidFill>
                  <a:schemeClr val="tx1"/>
                </a:solidFill>
                <a:latin typeface="Times New Roman" pitchFamily="18" charset="0"/>
              </a:rPr>
              <a:t>В 1922-26 гг. активно сотрудничал в «Известиях», В 1926-29 гг. — в «Комсомольской правде».</a:t>
            </a:r>
          </a:p>
        </p:txBody>
      </p:sp>
      <p:sp>
        <p:nvSpPr>
          <p:cNvPr id="5126" name="Line 13"/>
          <p:cNvSpPr>
            <a:spLocks noChangeShapeType="1"/>
          </p:cNvSpPr>
          <p:nvPr/>
        </p:nvSpPr>
        <p:spPr bwMode="auto">
          <a:xfrm>
            <a:off x="8820150" y="333375"/>
            <a:ext cx="73025" cy="6480175"/>
          </a:xfrm>
          <a:prstGeom prst="line">
            <a:avLst/>
          </a:prstGeom>
          <a:noFill/>
          <a:ln w="57150" cmpd="thickThin">
            <a:solidFill>
              <a:srgbClr val="FF0000"/>
            </a:solidFill>
            <a:round/>
            <a:headEnd/>
            <a:tailEnd/>
          </a:ln>
        </p:spPr>
        <p:txBody>
          <a:bodyPr>
            <a:spAutoFit/>
          </a:bodyPr>
          <a:lstStyle/>
          <a:p>
            <a:endParaRPr lang="ru-RU"/>
          </a:p>
        </p:txBody>
      </p:sp>
      <p:sp>
        <p:nvSpPr>
          <p:cNvPr id="5127" name="Line 14"/>
          <p:cNvSpPr>
            <a:spLocks noChangeShapeType="1"/>
          </p:cNvSpPr>
          <p:nvPr/>
        </p:nvSpPr>
        <p:spPr bwMode="auto">
          <a:xfrm flipH="1">
            <a:off x="179388" y="6597650"/>
            <a:ext cx="8929687" cy="71438"/>
          </a:xfrm>
          <a:prstGeom prst="line">
            <a:avLst/>
          </a:prstGeom>
          <a:noFill/>
          <a:ln w="57150" cmpd="thickThin">
            <a:solidFill>
              <a:srgbClr val="FF0000"/>
            </a:solidFill>
            <a:round/>
            <a:headEnd/>
            <a:tailEnd/>
          </a:ln>
        </p:spPr>
        <p:txBody>
          <a:bodyPr>
            <a:spAutoFit/>
          </a:bodyPr>
          <a:lstStyle/>
          <a:p>
            <a:endParaRPr lang="ru-RU"/>
          </a:p>
        </p:txBody>
      </p:sp>
      <p:sp>
        <p:nvSpPr>
          <p:cNvPr id="10" name="Rectangle 18"/>
          <p:cNvSpPr>
            <a:spLocks noChangeArrowheads="1"/>
          </p:cNvSpPr>
          <p:nvPr/>
        </p:nvSpPr>
        <p:spPr bwMode="auto">
          <a:xfrm>
            <a:off x="4214810" y="2285992"/>
            <a:ext cx="4572996" cy="1446550"/>
          </a:xfrm>
          <a:prstGeom prst="rect">
            <a:avLst/>
          </a:prstGeom>
          <a:noFill/>
          <a:ln w="9525">
            <a:noFill/>
            <a:miter lim="800000"/>
            <a:headEnd/>
            <a:tailEnd/>
          </a:ln>
        </p:spPr>
        <p:txBody>
          <a:bodyPr wrap="square">
            <a:spAutoFit/>
          </a:bodyPr>
          <a:lstStyle/>
          <a:p>
            <a:pPr indent="261938"/>
            <a:r>
              <a:rPr lang="ru-RU" sz="2200" b="1" u="sng" dirty="0" smtClean="0">
                <a:solidFill>
                  <a:schemeClr val="tx1"/>
                </a:solidFill>
                <a:latin typeface="Times New Roman" pitchFamily="18" charset="0"/>
              </a:rPr>
              <a:t>Печатался в журналах: «Новый мир», «Молодая гвардия», «Огонёк», «Крокодил», «Красная нива» и др.</a:t>
            </a:r>
            <a:endParaRPr lang="ru-RU" sz="2200" i="1" dirty="0">
              <a:solidFill>
                <a:schemeClr val="tx1"/>
              </a:solidFill>
              <a:latin typeface="Times New Roman" pitchFamily="18" charset="0"/>
            </a:endParaRPr>
          </a:p>
        </p:txBody>
      </p:sp>
      <p:sp>
        <p:nvSpPr>
          <p:cNvPr id="11" name="Rectangle 18"/>
          <p:cNvSpPr>
            <a:spLocks noChangeArrowheads="1"/>
          </p:cNvSpPr>
          <p:nvPr/>
        </p:nvSpPr>
        <p:spPr bwMode="auto">
          <a:xfrm>
            <a:off x="4198118" y="3643314"/>
            <a:ext cx="4621341" cy="1446550"/>
          </a:xfrm>
          <a:prstGeom prst="rect">
            <a:avLst/>
          </a:prstGeom>
          <a:noFill/>
          <a:ln w="9525">
            <a:noFill/>
            <a:miter lim="800000"/>
            <a:headEnd/>
            <a:tailEnd/>
          </a:ln>
        </p:spPr>
        <p:txBody>
          <a:bodyPr wrap="square">
            <a:spAutoFit/>
          </a:bodyPr>
          <a:lstStyle/>
          <a:p>
            <a:pPr indent="261938"/>
            <a:r>
              <a:rPr lang="ru-RU" sz="2200" b="1" u="sng" dirty="0" smtClean="0">
                <a:solidFill>
                  <a:schemeClr val="tx1"/>
                </a:solidFill>
                <a:latin typeface="Times New Roman" pitchFamily="18" charset="0"/>
              </a:rPr>
              <a:t>Работал в агитке и рекламе, за что подвергался критике Б.Пастернака, В.Катаева, М.Светлова.</a:t>
            </a:r>
            <a:endParaRPr lang="ru-RU" sz="2200" i="1" dirty="0">
              <a:solidFill>
                <a:schemeClr val="tx1"/>
              </a:solidFill>
              <a:latin typeface="Times New Roman" pitchFamily="18" charset="0"/>
            </a:endParaRPr>
          </a:p>
        </p:txBody>
      </p:sp>
      <p:sp>
        <p:nvSpPr>
          <p:cNvPr id="13" name="Rectangle 18"/>
          <p:cNvSpPr>
            <a:spLocks noChangeArrowheads="1"/>
          </p:cNvSpPr>
          <p:nvPr/>
        </p:nvSpPr>
        <p:spPr bwMode="auto">
          <a:xfrm>
            <a:off x="4169090" y="5000636"/>
            <a:ext cx="4606183" cy="769441"/>
          </a:xfrm>
          <a:prstGeom prst="rect">
            <a:avLst/>
          </a:prstGeom>
          <a:noFill/>
          <a:ln w="9525">
            <a:noFill/>
            <a:miter lim="800000"/>
            <a:headEnd/>
            <a:tailEnd/>
          </a:ln>
        </p:spPr>
        <p:txBody>
          <a:bodyPr wrap="square">
            <a:spAutoFit/>
          </a:bodyPr>
          <a:lstStyle/>
          <a:p>
            <a:pPr indent="261938"/>
            <a:r>
              <a:rPr lang="ru-RU" sz="2200" b="1" u="sng" dirty="0" smtClean="0">
                <a:solidFill>
                  <a:schemeClr val="tx1"/>
                </a:solidFill>
                <a:latin typeface="Times New Roman" pitchFamily="18" charset="0"/>
              </a:rPr>
              <a:t>В 1923 году организовал группу </a:t>
            </a:r>
            <a:r>
              <a:rPr lang="ru-RU" sz="2200" b="1" u="sng" dirty="0" err="1" smtClean="0">
                <a:solidFill>
                  <a:schemeClr val="tx1"/>
                </a:solidFill>
                <a:latin typeface="Times New Roman" pitchFamily="18" charset="0"/>
              </a:rPr>
              <a:t>Леф</a:t>
            </a:r>
            <a:r>
              <a:rPr lang="ru-RU" sz="2200" b="1" u="sng" dirty="0" smtClean="0">
                <a:solidFill>
                  <a:schemeClr val="tx1"/>
                </a:solidFill>
                <a:latin typeface="Times New Roman" pitchFamily="18" charset="0"/>
              </a:rPr>
              <a:t> (Левый фронт).</a:t>
            </a:r>
            <a:endParaRPr lang="ru-RU" sz="2200" i="1" dirty="0">
              <a:solidFill>
                <a:schemeClr val="tx1"/>
              </a:solidFill>
              <a:latin typeface="Times New Roman" pitchFamily="18" charset="0"/>
            </a:endParaRPr>
          </a:p>
        </p:txBody>
      </p:sp>
      <p:pic>
        <p:nvPicPr>
          <p:cNvPr id="20" name="Picture 8" descr="1"/>
          <p:cNvPicPr>
            <a:picLocks noChangeAspect="1" noChangeArrowheads="1"/>
          </p:cNvPicPr>
          <p:nvPr/>
        </p:nvPicPr>
        <p:blipFill>
          <a:blip r:embed="rId2" cstate="print"/>
          <a:srcRect/>
          <a:stretch>
            <a:fillRect/>
          </a:stretch>
        </p:blipFill>
        <p:spPr bwMode="auto">
          <a:xfrm>
            <a:off x="214282" y="1014622"/>
            <a:ext cx="3714776" cy="4978696"/>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fade">
                                      <p:cBhvr>
                                        <p:cTn id="7" dur="1000"/>
                                        <p:tgtEl>
                                          <p:spTgt spid="6148"/>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fade">
                                      <p:cBhvr>
                                        <p:cTn id="11" dur="1000"/>
                                        <p:tgtEl>
                                          <p:spTgt spid="20"/>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6149"/>
                                        </p:tgtEl>
                                        <p:attrNameLst>
                                          <p:attrName>style.visibility</p:attrName>
                                        </p:attrNameLst>
                                      </p:cBhvr>
                                      <p:to>
                                        <p:strVal val="visible"/>
                                      </p:to>
                                    </p:set>
                                    <p:animEffect transition="in" filter="fade">
                                      <p:cBhvr>
                                        <p:cTn id="15" dur="1000"/>
                                        <p:tgtEl>
                                          <p:spTgt spid="6149"/>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1000"/>
                                        <p:tgtEl>
                                          <p:spTgt spid="11"/>
                                        </p:tgtEl>
                                      </p:cBhvr>
                                    </p:animEffect>
                                  </p:childTnLst>
                                </p:cTn>
                              </p:par>
                            </p:childTnLst>
                          </p:cTn>
                        </p:par>
                        <p:par>
                          <p:cTn id="24" fill="hold">
                            <p:stCondLst>
                              <p:cond delay="5000"/>
                            </p:stCondLst>
                            <p:childTnLst>
                              <p:par>
                                <p:cTn id="25" presetID="10" presetClass="entr" presetSubtype="0"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P spid="6149" grpId="0"/>
      <p:bldP spid="10" grpId="0"/>
      <p:bldP spid="11"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0" name="Rectangle 24"/>
          <p:cNvSpPr>
            <a:spLocks noChangeArrowheads="1"/>
          </p:cNvSpPr>
          <p:nvPr/>
        </p:nvSpPr>
        <p:spPr bwMode="auto">
          <a:xfrm>
            <a:off x="2627313" y="2565400"/>
            <a:ext cx="184150" cy="366713"/>
          </a:xfrm>
          <a:prstGeom prst="rect">
            <a:avLst/>
          </a:prstGeom>
          <a:noFill/>
          <a:ln w="9525">
            <a:noFill/>
            <a:miter lim="800000"/>
            <a:headEnd/>
            <a:tailEnd/>
          </a:ln>
        </p:spPr>
        <p:txBody>
          <a:bodyPr wrap="none">
            <a:spAutoFit/>
          </a:bodyPr>
          <a:lstStyle/>
          <a:p>
            <a:endParaRPr lang="ru-RU">
              <a:solidFill>
                <a:schemeClr val="tx1"/>
              </a:solidFill>
            </a:endParaRPr>
          </a:p>
        </p:txBody>
      </p:sp>
      <p:sp>
        <p:nvSpPr>
          <p:cNvPr id="7182" name="Text Box 27"/>
          <p:cNvSpPr txBox="1">
            <a:spLocks noChangeArrowheads="1"/>
          </p:cNvSpPr>
          <p:nvPr/>
        </p:nvSpPr>
        <p:spPr bwMode="auto">
          <a:xfrm>
            <a:off x="1816100" y="2297113"/>
            <a:ext cx="184150" cy="366712"/>
          </a:xfrm>
          <a:prstGeom prst="rect">
            <a:avLst/>
          </a:prstGeom>
          <a:noFill/>
          <a:ln w="9525">
            <a:noFill/>
            <a:miter lim="800000"/>
            <a:headEnd/>
            <a:tailEnd/>
          </a:ln>
        </p:spPr>
        <p:txBody>
          <a:bodyPr wrap="none">
            <a:spAutoFit/>
          </a:bodyPr>
          <a:lstStyle/>
          <a:p>
            <a:endParaRPr lang="ru-RU">
              <a:solidFill>
                <a:schemeClr val="tx1"/>
              </a:solidFill>
            </a:endParaRPr>
          </a:p>
        </p:txBody>
      </p:sp>
      <p:sp>
        <p:nvSpPr>
          <p:cNvPr id="7183" name="Line 47"/>
          <p:cNvSpPr>
            <a:spLocks noChangeShapeType="1"/>
          </p:cNvSpPr>
          <p:nvPr/>
        </p:nvSpPr>
        <p:spPr bwMode="auto">
          <a:xfrm>
            <a:off x="8820150" y="333375"/>
            <a:ext cx="73025" cy="6480175"/>
          </a:xfrm>
          <a:prstGeom prst="line">
            <a:avLst/>
          </a:prstGeom>
          <a:noFill/>
          <a:ln w="57150" cmpd="thickThin">
            <a:solidFill>
              <a:srgbClr val="FF0000"/>
            </a:solidFill>
            <a:round/>
            <a:headEnd/>
            <a:tailEnd/>
          </a:ln>
        </p:spPr>
        <p:txBody>
          <a:bodyPr>
            <a:spAutoFit/>
          </a:bodyPr>
          <a:lstStyle/>
          <a:p>
            <a:endParaRPr lang="ru-RU"/>
          </a:p>
        </p:txBody>
      </p:sp>
      <p:sp>
        <p:nvSpPr>
          <p:cNvPr id="7184" name="Line 48"/>
          <p:cNvSpPr>
            <a:spLocks noChangeShapeType="1"/>
          </p:cNvSpPr>
          <p:nvPr/>
        </p:nvSpPr>
        <p:spPr bwMode="auto">
          <a:xfrm flipH="1">
            <a:off x="179388" y="6597650"/>
            <a:ext cx="8929687" cy="71438"/>
          </a:xfrm>
          <a:prstGeom prst="line">
            <a:avLst/>
          </a:prstGeom>
          <a:noFill/>
          <a:ln w="57150" cmpd="thickThin">
            <a:solidFill>
              <a:srgbClr val="FF0000"/>
            </a:solidFill>
            <a:round/>
            <a:headEnd/>
            <a:tailEnd/>
          </a:ln>
        </p:spPr>
        <p:txBody>
          <a:bodyPr>
            <a:spAutoFit/>
          </a:bodyPr>
          <a:lstStyle/>
          <a:p>
            <a:endParaRPr lang="ru-RU"/>
          </a:p>
        </p:txBody>
      </p:sp>
      <p:sp>
        <p:nvSpPr>
          <p:cNvPr id="13379" name="Text Box 67"/>
          <p:cNvSpPr txBox="1">
            <a:spLocks noChangeArrowheads="1"/>
          </p:cNvSpPr>
          <p:nvPr/>
        </p:nvSpPr>
        <p:spPr bwMode="auto">
          <a:xfrm>
            <a:off x="261928" y="214290"/>
            <a:ext cx="2952750" cy="584775"/>
          </a:xfrm>
          <a:prstGeom prst="rect">
            <a:avLst/>
          </a:prstGeom>
          <a:noFill/>
          <a:ln w="9525">
            <a:noFill/>
            <a:miter lim="800000"/>
            <a:headEnd/>
            <a:tailEnd/>
          </a:ln>
        </p:spPr>
        <p:txBody>
          <a:bodyPr wrap="square">
            <a:spAutoFit/>
          </a:bodyPr>
          <a:lstStyle/>
          <a:p>
            <a:pPr algn="ctr"/>
            <a:r>
              <a:rPr lang="ru-RU" sz="3200" dirty="0" smtClean="0">
                <a:solidFill>
                  <a:srgbClr val="A50021"/>
                </a:solidFill>
                <a:latin typeface="Impact" pitchFamily="34" charset="0"/>
              </a:rPr>
              <a:t>Смерть поэта</a:t>
            </a:r>
            <a:endParaRPr lang="ru-RU" sz="3200" dirty="0">
              <a:solidFill>
                <a:srgbClr val="A50021"/>
              </a:solidFill>
              <a:latin typeface="Impact" pitchFamily="34" charset="0"/>
            </a:endParaRPr>
          </a:p>
        </p:txBody>
      </p:sp>
      <p:sp>
        <p:nvSpPr>
          <p:cNvPr id="11" name="Rectangle 18"/>
          <p:cNvSpPr>
            <a:spLocks noChangeArrowheads="1"/>
          </p:cNvSpPr>
          <p:nvPr/>
        </p:nvSpPr>
        <p:spPr bwMode="auto">
          <a:xfrm>
            <a:off x="115491" y="1097238"/>
            <a:ext cx="4080666" cy="4832092"/>
          </a:xfrm>
          <a:prstGeom prst="rect">
            <a:avLst/>
          </a:prstGeom>
          <a:noFill/>
          <a:ln w="9525">
            <a:noFill/>
            <a:miter lim="800000"/>
            <a:headEnd/>
            <a:tailEnd/>
          </a:ln>
        </p:spPr>
        <p:txBody>
          <a:bodyPr wrap="square">
            <a:spAutoFit/>
          </a:bodyPr>
          <a:lstStyle/>
          <a:p>
            <a:pPr indent="261938"/>
            <a:r>
              <a:rPr lang="ru-RU" sz="2200" b="1" u="sng" dirty="0" smtClean="0">
                <a:solidFill>
                  <a:schemeClr val="tx1"/>
                </a:solidFill>
                <a:latin typeface="Times New Roman" pitchFamily="18" charset="0"/>
              </a:rPr>
              <a:t>14 апреля 1930 года в 10:15 утра Маяковский выстрелил себе в сердце из револьвера. Очевидно, это было самоубийство. Однако, вопреки посмертной просьбе самого поэта «В том, что умираю, не вините никого, и, пожалуйста, не сплетничайте. Покойник этого ужасно не любил.», продолжаются спекуляции вокруг его смерти. Часто высказывается версия об убийстве.</a:t>
            </a:r>
          </a:p>
        </p:txBody>
      </p:sp>
      <p:pic>
        <p:nvPicPr>
          <p:cNvPr id="10" name="Picture 7" descr="mayakovskiy-12212007051349sBQ"/>
          <p:cNvPicPr>
            <a:picLocks noChangeAspect="1" noChangeArrowheads="1"/>
          </p:cNvPicPr>
          <p:nvPr/>
        </p:nvPicPr>
        <p:blipFill>
          <a:blip r:embed="rId2" cstate="print"/>
          <a:srcRect/>
          <a:stretch>
            <a:fillRect/>
          </a:stretch>
        </p:blipFill>
        <p:spPr>
          <a:xfrm>
            <a:off x="4196156" y="1214422"/>
            <a:ext cx="4481120" cy="3786214"/>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79"/>
                                        </p:tgtEl>
                                        <p:attrNameLst>
                                          <p:attrName>style.visibility</p:attrName>
                                        </p:attrNameLst>
                                      </p:cBhvr>
                                      <p:to>
                                        <p:strVal val="visible"/>
                                      </p:to>
                                    </p:set>
                                    <p:animEffect transition="in" filter="fade">
                                      <p:cBhvr>
                                        <p:cTn id="7" dur="1000"/>
                                        <p:tgtEl>
                                          <p:spTgt spid="13379"/>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000"/>
                                        <p:tgtEl>
                                          <p:spTgt spid="11"/>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10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47" presetClass="exit" presetSubtype="0" fill="hold" grpId="1" nodeType="clickEffect">
                                  <p:stCondLst>
                                    <p:cond delay="0"/>
                                  </p:stCondLst>
                                  <p:childTnLst>
                                    <p:animEffect transition="out" filter="fade">
                                      <p:cBhvr>
                                        <p:cTn id="19" dur="500"/>
                                        <p:tgtEl>
                                          <p:spTgt spid="13379"/>
                                        </p:tgtEl>
                                      </p:cBhvr>
                                    </p:animEffect>
                                    <p:anim calcmode="lin" valueType="num">
                                      <p:cBhvr>
                                        <p:cTn id="20" dur="500"/>
                                        <p:tgtEl>
                                          <p:spTgt spid="13379"/>
                                        </p:tgtEl>
                                        <p:attrNameLst>
                                          <p:attrName>ppt_x</p:attrName>
                                        </p:attrNameLst>
                                      </p:cBhvr>
                                      <p:tavLst>
                                        <p:tav tm="0">
                                          <p:val>
                                            <p:strVal val="ppt_x"/>
                                          </p:val>
                                        </p:tav>
                                        <p:tav tm="100000">
                                          <p:val>
                                            <p:strVal val="ppt_x"/>
                                          </p:val>
                                        </p:tav>
                                      </p:tavLst>
                                    </p:anim>
                                    <p:anim calcmode="lin" valueType="num">
                                      <p:cBhvr>
                                        <p:cTn id="21" dur="500"/>
                                        <p:tgtEl>
                                          <p:spTgt spid="13379"/>
                                        </p:tgtEl>
                                        <p:attrNameLst>
                                          <p:attrName>ppt_y</p:attrName>
                                        </p:attrNameLst>
                                      </p:cBhvr>
                                      <p:tavLst>
                                        <p:tav tm="0">
                                          <p:val>
                                            <p:strVal val="ppt_y"/>
                                          </p:val>
                                        </p:tav>
                                        <p:tav tm="100000">
                                          <p:val>
                                            <p:strVal val="ppt_y-.1"/>
                                          </p:val>
                                        </p:tav>
                                      </p:tavLst>
                                    </p:anim>
                                    <p:set>
                                      <p:cBhvr>
                                        <p:cTn id="22" dur="1" fill="hold">
                                          <p:stCondLst>
                                            <p:cond delay="499"/>
                                          </p:stCondLst>
                                        </p:cTn>
                                        <p:tgtEl>
                                          <p:spTgt spid="13379"/>
                                        </p:tgtEl>
                                        <p:attrNameLst>
                                          <p:attrName>style.visibility</p:attrName>
                                        </p:attrNameLst>
                                      </p:cBhvr>
                                      <p:to>
                                        <p:strVal val="hidden"/>
                                      </p:to>
                                    </p:set>
                                  </p:childTnLst>
                                </p:cTn>
                              </p:par>
                              <p:par>
                                <p:cTn id="23" presetID="42" presetClass="exit" presetSubtype="0" fill="hold" grpId="1" nodeType="withEffect">
                                  <p:stCondLst>
                                    <p:cond delay="0"/>
                                  </p:stCondLst>
                                  <p:childTnLst>
                                    <p:animEffect transition="out" filter="fade">
                                      <p:cBhvr>
                                        <p:cTn id="24" dur="500"/>
                                        <p:tgtEl>
                                          <p:spTgt spid="11"/>
                                        </p:tgtEl>
                                      </p:cBhvr>
                                    </p:animEffect>
                                    <p:anim calcmode="lin" valueType="num">
                                      <p:cBhvr>
                                        <p:cTn id="25" dur="500"/>
                                        <p:tgtEl>
                                          <p:spTgt spid="11"/>
                                        </p:tgtEl>
                                        <p:attrNameLst>
                                          <p:attrName>ppt_x</p:attrName>
                                        </p:attrNameLst>
                                      </p:cBhvr>
                                      <p:tavLst>
                                        <p:tav tm="0">
                                          <p:val>
                                            <p:strVal val="ppt_x"/>
                                          </p:val>
                                        </p:tav>
                                        <p:tav tm="100000">
                                          <p:val>
                                            <p:strVal val="ppt_x"/>
                                          </p:val>
                                        </p:tav>
                                      </p:tavLst>
                                    </p:anim>
                                    <p:anim calcmode="lin" valueType="num">
                                      <p:cBhvr>
                                        <p:cTn id="26" dur="500"/>
                                        <p:tgtEl>
                                          <p:spTgt spid="11"/>
                                        </p:tgtEl>
                                        <p:attrNameLst>
                                          <p:attrName>ppt_y</p:attrName>
                                        </p:attrNameLst>
                                      </p:cBhvr>
                                      <p:tavLst>
                                        <p:tav tm="0">
                                          <p:val>
                                            <p:strVal val="ppt_y"/>
                                          </p:val>
                                        </p:tav>
                                        <p:tav tm="100000">
                                          <p:val>
                                            <p:strVal val="ppt_y+.1"/>
                                          </p:val>
                                        </p:tav>
                                      </p:tavLst>
                                    </p:anim>
                                    <p:set>
                                      <p:cBhvr>
                                        <p:cTn id="27" dur="1" fill="hold">
                                          <p:stCondLst>
                                            <p:cond delay="499"/>
                                          </p:stCondLst>
                                        </p:cTn>
                                        <p:tgtEl>
                                          <p:spTgt spid="11"/>
                                        </p:tgtEl>
                                        <p:attrNameLst>
                                          <p:attrName>style.visibility</p:attrName>
                                        </p:attrNameLst>
                                      </p:cBhvr>
                                      <p:to>
                                        <p:strVal val="hidden"/>
                                      </p:to>
                                    </p:set>
                                  </p:childTnLst>
                                </p:cTn>
                              </p:par>
                              <p:par>
                                <p:cTn id="28" presetID="14" presetClass="exit" presetSubtype="10" fill="hold" nodeType="withEffect">
                                  <p:stCondLst>
                                    <p:cond delay="0"/>
                                  </p:stCondLst>
                                  <p:childTnLst>
                                    <p:animEffect transition="out" filter="randombar(horizontal)">
                                      <p:cBhvr>
                                        <p:cTn id="29" dur="500"/>
                                        <p:tgtEl>
                                          <p:spTgt spid="10"/>
                                        </p:tgtEl>
                                      </p:cBhvr>
                                    </p:animEffect>
                                    <p:set>
                                      <p:cBhvr>
                                        <p:cTn id="30"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79" grpId="0" autoUpdateAnimBg="0"/>
      <p:bldP spid="13379" grpId="1"/>
      <p:bldP spid="11" grpId="0"/>
      <p:bldP spid="11" grpId="1"/>
    </p:bld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rgbClr val="FF3300"/>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rgbClr val="FF3300"/>
            </a:solidFill>
            <a:effectLst/>
            <a:latin typeface="Arial" charset="0"/>
          </a:defRPr>
        </a:defPPr>
      </a:lstStyle>
    </a:lnDef>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1105</TotalTime>
  <Words>394</Words>
  <Application>Microsoft Office PowerPoint</Application>
  <PresentationFormat>Экран (4:3)</PresentationFormat>
  <Paragraphs>43</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Оформление по умолчанию</vt:lpstr>
      <vt:lpstr>Слайд 1</vt:lpstr>
      <vt:lpstr>Слайд 2</vt:lpstr>
      <vt:lpstr>Слайд 3</vt:lpstr>
      <vt:lpstr>Слайд 4</vt:lpstr>
      <vt:lpstr>Слайд 5</vt:lpstr>
      <vt:lpstr>Слайд 6</vt:lpstr>
      <vt:lpstr>Слайд 7</vt:lpstr>
      <vt:lpstr>Слайд 8</vt:lpstr>
    </vt:vector>
  </TitlesOfParts>
  <Company>School56</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Владимир Маяковский (1894-1930)</dc:title>
  <dc:creator>guest</dc:creator>
  <cp:lastModifiedBy>роман</cp:lastModifiedBy>
  <cp:revision>94</cp:revision>
  <dcterms:created xsi:type="dcterms:W3CDTF">2007-06-28T09:27:53Z</dcterms:created>
  <dcterms:modified xsi:type="dcterms:W3CDTF">2011-12-15T16:01:59Z</dcterms:modified>
</cp:coreProperties>
</file>